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74300"/>
  <p:notesSz cx="18288000" cy="10274300"/>
  <p:embeddedFontLst>
    <p:embeddedFont>
      <p:font typeface="ACEDUF+Public Sans Regular" panose="020B0604020202020204" charset="0"/>
      <p:regular r:id="rId35"/>
    </p:embeddedFont>
    <p:embeddedFont>
      <p:font typeface="BMPHES+Noto Sans" panose="020B0604020202020204" charset="0"/>
      <p:regular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EBTESO+TeXGyreTermes-Regular" panose="020B0604020202020204" charset="0"/>
      <p:regular r:id="rId41"/>
    </p:embeddedFont>
    <p:embeddedFont>
      <p:font typeface="KRJJTM+DejaVu Serif" panose="020B0604020202020204" charset="0"/>
      <p:regular r:id="rId42"/>
    </p:embeddedFont>
    <p:embeddedFont>
      <p:font typeface="LTKDTF+Noto Serif Display Black" panose="020B0604020202020204"/>
      <p:regular r:id="rId43"/>
    </p:embeddedFont>
    <p:embeddedFont>
      <p:font typeface="OANAED+Noto Sans" panose="020B0604020202020204" charset="0"/>
      <p:regular r:id="rId44"/>
    </p:embeddedFont>
    <p:embeddedFont>
      <p:font typeface="PEICOA+Arimo Regular" panose="020B0604020202020204" charset="0"/>
      <p:regular r:id="rId45"/>
    </p:embeddedFont>
    <p:embeddedFont>
      <p:font typeface="PIGAJF+Playfair Display Bold" panose="020B0604020202020204" charset="0"/>
      <p:regular r:id="rId46"/>
    </p:embeddedFont>
    <p:embeddedFont>
      <p:font typeface="TEIRLB+DejaVu Serif" panose="020B0604020202020204" charset="0"/>
      <p:regular r:id="rId47"/>
    </p:embeddedFont>
    <p:embeddedFont>
      <p:font typeface="WFGMMG+Playfair Display Regular" panose="020B0604020202020204" charset="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68">
          <p15:clr>
            <a:srgbClr val="A4A3A4"/>
          </p15:clr>
        </p15:guide>
        <p15:guide id="2" pos="24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62"/>
      </p:cViewPr>
      <p:guideLst>
        <p:guide orient="horz" pos="3168"/>
        <p:guide pos="244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6525B2-4347-4F72-BAF7-76B19438D329}" type="datetimeFigureOut">
              <a:rPr lang="en-US" smtClean="0"/>
              <a:t>7/27/2022</a:t>
            </a:fld>
            <a:endParaRPr lang="en-US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073CC-40D5-4B23-8DF0-9BD0A0C12F2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77666" y="427735"/>
            <a:ext cx="6797992" cy="171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7666" y="2459482"/>
            <a:ext cx="6797992" cy="7057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568130" y="9944862"/>
            <a:ext cx="2417063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77666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438394" y="9944862"/>
            <a:ext cx="1737264" cy="5346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150596" y="2796413"/>
            <a:ext cx="6699499" cy="24155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47426" marR="0">
              <a:lnSpc>
                <a:spcPts val="6120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LTKDTF+Noto Serif Display Black"/>
                <a:cs typeface="LTKDTF+Noto Serif Display Black"/>
              </a:rPr>
              <a:t>Introduction Server</a:t>
            </a:r>
          </a:p>
          <a:p>
            <a:pPr marL="664368" marR="0">
              <a:lnSpc>
                <a:spcPts val="6120"/>
              </a:lnSpc>
              <a:spcBef>
                <a:spcPts val="179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LTKDTF+Noto Serif Display Black"/>
                <a:cs typeface="LTKDTF+Noto Serif Display Black"/>
              </a:rPr>
              <a:t>Technologies and</a:t>
            </a:r>
          </a:p>
          <a:p>
            <a:pPr marL="0" marR="0">
              <a:lnSpc>
                <a:spcPts val="6120"/>
              </a:lnSpc>
              <a:spcBef>
                <a:spcPts val="179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LTKDTF+Noto Serif Display Black"/>
                <a:cs typeface="LTKDTF+Noto Serif Display Black"/>
              </a:rPr>
              <a:t>Management Services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1110912" y="6893711"/>
            <a:ext cx="6319313" cy="2426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2067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Presented by: Bùi Hương Linh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Class: </a:t>
            </a:r>
            <a:r>
              <a:rPr lang="vi-VN" sz="3400" dirty="0">
                <a:solidFill>
                  <a:srgbClr val="000000"/>
                </a:solidFill>
                <a:latin typeface="OANAED+Noto Sans"/>
                <a:cs typeface="OANAED+Noto Sans"/>
              </a:rPr>
              <a:t>GCH1006</a:t>
            </a:r>
            <a:endParaRPr sz="3400" dirty="0">
              <a:solidFill>
                <a:srgbClr val="000000"/>
              </a:solidFill>
              <a:latin typeface="OANAED+Noto Sans"/>
              <a:cs typeface="OANAED+Noto Sans"/>
            </a:endParaRP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Student ID: GBH200662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Tutor: </a:t>
            </a:r>
            <a:r>
              <a:rPr sz="3400" dirty="0" err="1">
                <a:solidFill>
                  <a:srgbClr val="000000"/>
                </a:solidFill>
                <a:latin typeface="OANAED+Noto Sans"/>
                <a:cs typeface="OANAED+Noto Sans"/>
              </a:rPr>
              <a:t>Dzung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 La</a:t>
            </a:r>
            <a:r>
              <a:rPr lang="en-US" sz="3400" dirty="0">
                <a:solidFill>
                  <a:srgbClr val="000000"/>
                </a:solidFill>
                <a:latin typeface="OANAED+Noto Sans"/>
                <a:cs typeface="OANAED+Noto Sans"/>
              </a:rPr>
              <a:t>i </a:t>
            </a:r>
            <a:r>
              <a:rPr lang="en-US" sz="3400" dirty="0" err="1">
                <a:solidFill>
                  <a:srgbClr val="000000"/>
                </a:solidFill>
                <a:latin typeface="OANAED+Noto Sans"/>
                <a:cs typeface="OANAED+Noto Sans"/>
              </a:rPr>
              <a:t>Manh</a:t>
            </a:r>
            <a:endParaRPr sz="3400" dirty="0">
              <a:solidFill>
                <a:srgbClr val="000000"/>
              </a:solidFill>
              <a:latin typeface="OANAED+Noto Sans"/>
              <a:cs typeface="OANAED+Noto San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D4CCC0-7269-E913-84B8-FFF5EA5EB6F5}"/>
              </a:ext>
            </a:extLst>
          </p:cNvPr>
          <p:cNvSpPr txBox="1"/>
          <p:nvPr/>
        </p:nvSpPr>
        <p:spPr>
          <a:xfrm>
            <a:off x="12672392" y="74466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Ngày 25 tháng 7 năm 2022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167226" y="470093"/>
            <a:ext cx="4739719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Types of DNS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46598" y="1462869"/>
            <a:ext cx="2239662" cy="5275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53"/>
              </a:lnSpc>
              <a:spcBef>
                <a:spcPts val="0"/>
              </a:spcBef>
              <a:spcAft>
                <a:spcPts val="0"/>
              </a:spcAft>
            </a:pPr>
            <a:r>
              <a:rPr sz="2850" spc="-16" dirty="0">
                <a:solidFill>
                  <a:srgbClr val="004AAD"/>
                </a:solidFill>
                <a:latin typeface="OANAED+Noto Sans"/>
                <a:cs typeface="OANAED+Noto Sans"/>
              </a:rPr>
              <a:t>DNS</a:t>
            </a:r>
            <a:r>
              <a:rPr sz="2850" dirty="0">
                <a:solidFill>
                  <a:srgbClr val="004AAD"/>
                </a:solidFill>
                <a:latin typeface="OANAED+Noto Sans"/>
                <a:cs typeface="OANAED+Noto Sans"/>
              </a:rPr>
              <a:t> </a:t>
            </a:r>
            <a:r>
              <a:rPr sz="2850" spc="-11" dirty="0">
                <a:solidFill>
                  <a:srgbClr val="004AAD"/>
                </a:solidFill>
                <a:latin typeface="OANAED+Noto Sans"/>
                <a:cs typeface="OANAED+Noto Sans"/>
              </a:rPr>
              <a:t>queries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42343" y="1966302"/>
            <a:ext cx="10601530" cy="18930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80"/>
              </a:lnSpc>
              <a:spcBef>
                <a:spcPts val="0"/>
              </a:spcBef>
              <a:spcAft>
                <a:spcPts val="0"/>
              </a:spcAft>
            </a:pPr>
            <a:r>
              <a:rPr sz="265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650" spc="23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query</a:t>
            </a:r>
            <a:r>
              <a:rPr sz="2650" spc="23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is</a:t>
            </a:r>
            <a:r>
              <a:rPr sz="2650" spc="2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also</a:t>
            </a:r>
            <a:r>
              <a:rPr sz="2650" spc="225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4" dirty="0">
                <a:solidFill>
                  <a:srgbClr val="000000"/>
                </a:solidFill>
                <a:latin typeface="OANAED+Noto Sans"/>
                <a:cs typeface="OANAED+Noto Sans"/>
              </a:rPr>
              <a:t>known</a:t>
            </a:r>
            <a:r>
              <a:rPr sz="2650" spc="23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as</a:t>
            </a:r>
            <a:r>
              <a:rPr sz="2650" spc="23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2650" spc="217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650" spc="23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request.</a:t>
            </a:r>
            <a:r>
              <a:rPr sz="2650" spc="23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So,</a:t>
            </a:r>
            <a:r>
              <a:rPr sz="2650" spc="236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it</a:t>
            </a:r>
            <a:r>
              <a:rPr sz="2650" spc="227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is</a:t>
            </a:r>
            <a:r>
              <a:rPr sz="2650" spc="2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2650" spc="217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request</a:t>
            </a:r>
            <a:r>
              <a:rPr sz="2650" spc="23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for</a:t>
            </a:r>
          </a:p>
          <a:p>
            <a:pPr marL="0" marR="0">
              <a:lnSpc>
                <a:spcPts val="3580"/>
              </a:lnSpc>
              <a:spcBef>
                <a:spcPts val="94"/>
              </a:spcBef>
              <a:spcAft>
                <a:spcPts val="0"/>
              </a:spcAft>
            </a:pP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information</a:t>
            </a:r>
            <a:r>
              <a:rPr sz="2650" spc="78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that</a:t>
            </a:r>
            <a:r>
              <a:rPr sz="2650" spc="8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is</a:t>
            </a:r>
            <a:r>
              <a:rPr sz="2650" spc="76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sent</a:t>
            </a:r>
            <a:r>
              <a:rPr sz="2650" spc="85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from</a:t>
            </a:r>
            <a:r>
              <a:rPr sz="2650" spc="7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2650" spc="7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user’s</a:t>
            </a:r>
            <a:r>
              <a:rPr sz="2650" spc="8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3" dirty="0">
                <a:solidFill>
                  <a:srgbClr val="000000"/>
                </a:solidFill>
                <a:latin typeface="OANAED+Noto Sans"/>
                <a:cs typeface="OANAED+Noto Sans"/>
              </a:rPr>
              <a:t>computer</a:t>
            </a:r>
            <a:r>
              <a:rPr sz="2650" spc="85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to</a:t>
            </a:r>
            <a:r>
              <a:rPr sz="2650" spc="76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ask</a:t>
            </a:r>
            <a:r>
              <a:rPr sz="2650" spc="8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for</a:t>
            </a:r>
            <a:r>
              <a:rPr sz="2650" spc="8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2650" spc="7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IP</a:t>
            </a:r>
          </a:p>
          <a:p>
            <a:pPr marL="0" marR="0">
              <a:lnSpc>
                <a:spcPts val="3580"/>
              </a:lnSpc>
              <a:spcBef>
                <a:spcPts val="44"/>
              </a:spcBef>
              <a:spcAft>
                <a:spcPts val="0"/>
              </a:spcAft>
            </a:pPr>
            <a:r>
              <a:rPr sz="2650" spc="-12" dirty="0">
                <a:solidFill>
                  <a:srgbClr val="000000"/>
                </a:solidFill>
                <a:latin typeface="OANAED+Noto Sans"/>
                <a:cs typeface="OANAED+Noto Sans"/>
              </a:rPr>
              <a:t>address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to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2650" spc="-18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server.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This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4" dirty="0">
                <a:solidFill>
                  <a:srgbClr val="000000"/>
                </a:solidFill>
                <a:latin typeface="OANAED+Noto Sans"/>
                <a:cs typeface="OANAED+Noto Sans"/>
              </a:rPr>
              <a:t>means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client is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querying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</a:p>
          <a:p>
            <a:pPr marL="0" marR="0">
              <a:lnSpc>
                <a:spcPts val="3580"/>
              </a:lnSpc>
              <a:spcBef>
                <a:spcPts val="94"/>
              </a:spcBef>
              <a:spcAft>
                <a:spcPts val="0"/>
              </a:spcAft>
            </a:pPr>
            <a:r>
              <a:rPr sz="265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server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to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3" dirty="0">
                <a:solidFill>
                  <a:srgbClr val="000000"/>
                </a:solidFill>
                <a:latin typeface="OANAED+Noto Sans"/>
                <a:cs typeface="OANAED+Noto Sans"/>
              </a:rPr>
              <a:t>get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IP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 address,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0" dirty="0">
                <a:solidFill>
                  <a:srgbClr val="000000"/>
                </a:solidFill>
                <a:latin typeface="OANAED+Noto Sans"/>
                <a:cs typeface="OANAED+Noto Sans"/>
              </a:rPr>
              <a:t>related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to</a:t>
            </a:r>
            <a:r>
              <a:rPr sz="2650" spc="-11" dirty="0">
                <a:solidFill>
                  <a:srgbClr val="000000"/>
                </a:solidFill>
                <a:latin typeface="OANAED+Noto Sans"/>
                <a:cs typeface="OANAED+Noto Sans"/>
              </a:rPr>
              <a:t> that</a:t>
            </a:r>
            <a:r>
              <a:rPr sz="26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650" spc="-13" dirty="0">
                <a:solidFill>
                  <a:srgbClr val="000000"/>
                </a:solidFill>
                <a:latin typeface="OANAED+Noto Sans"/>
                <a:cs typeface="OANAED+Noto Sans"/>
              </a:rPr>
              <a:t>domain.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0293002" y="4658937"/>
            <a:ext cx="1380297" cy="4636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50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PEICOA+Arimo Regular"/>
                <a:cs typeface="PEICOA+Arimo Regular"/>
              </a:rPr>
              <a:t>Record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645451" y="5182812"/>
            <a:ext cx="8578200" cy="151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50"/>
              </a:lnSpc>
              <a:spcBef>
                <a:spcPts val="0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PEICOA+Arimo Regular"/>
                <a:cs typeface="PEICOA+Arimo Regular"/>
              </a:rPr>
              <a:t>A DNS record was created by the DNS server to</a:t>
            </a:r>
          </a:p>
          <a:p>
            <a:pPr marL="0" marR="0">
              <a:lnSpc>
                <a:spcPts val="3350"/>
              </a:lnSpc>
              <a:spcBef>
                <a:spcPts val="724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PEICOA+Arimo Regular"/>
                <a:cs typeface="PEICOA+Arimo Regular"/>
              </a:rPr>
              <a:t>provide important information about the domain or</a:t>
            </a:r>
          </a:p>
          <a:p>
            <a:pPr marL="0" marR="0">
              <a:lnSpc>
                <a:spcPts val="3350"/>
              </a:lnSpc>
              <a:spcBef>
                <a:spcPts val="724"/>
              </a:spcBef>
              <a:spcAft>
                <a:spcPts val="0"/>
              </a:spcAft>
            </a:pPr>
            <a:r>
              <a:rPr sz="3000" dirty="0">
                <a:solidFill>
                  <a:srgbClr val="000000"/>
                </a:solidFill>
                <a:latin typeface="PEICOA+Arimo Regular"/>
                <a:cs typeface="PEICOA+Arimo Regular"/>
              </a:rPr>
              <a:t>hostname as well as its current IP address.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985578" y="7550295"/>
            <a:ext cx="2342206" cy="5534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57"/>
              </a:lnSpc>
              <a:spcBef>
                <a:spcPts val="0"/>
              </a:spcBef>
              <a:spcAft>
                <a:spcPts val="0"/>
              </a:spcAft>
            </a:pPr>
            <a:r>
              <a:rPr sz="3000" spc="-16" dirty="0">
                <a:solidFill>
                  <a:srgbClr val="004AAD"/>
                </a:solidFill>
                <a:latin typeface="OANAED+Noto Sans"/>
                <a:cs typeface="OANAED+Noto Sans"/>
              </a:rPr>
              <a:t>DNS</a:t>
            </a:r>
            <a:r>
              <a:rPr sz="3000" dirty="0">
                <a:solidFill>
                  <a:srgbClr val="004AAD"/>
                </a:solidFill>
                <a:latin typeface="OANAED+Noto Sans"/>
                <a:cs typeface="OANAED+Noto Sans"/>
              </a:rPr>
              <a:t> </a:t>
            </a:r>
            <a:r>
              <a:rPr sz="3000" spc="-11" dirty="0">
                <a:solidFill>
                  <a:srgbClr val="004AAD"/>
                </a:solidFill>
                <a:latin typeface="OANAED+Noto Sans"/>
                <a:cs typeface="OANAED+Noto Sans"/>
              </a:rPr>
              <a:t>Servers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342343" y="8086319"/>
            <a:ext cx="9486435" cy="1930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49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servers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are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responsible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for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converting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3" dirty="0">
                <a:solidFill>
                  <a:srgbClr val="000000"/>
                </a:solidFill>
                <a:latin typeface="OANAED+Noto Sans"/>
                <a:cs typeface="OANAED+Noto Sans"/>
              </a:rPr>
              <a:t>domain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4" dirty="0">
                <a:solidFill>
                  <a:srgbClr val="000000"/>
                </a:solidFill>
                <a:latin typeface="OANAED+Noto Sans"/>
                <a:cs typeface="OANAED+Noto Sans"/>
              </a:rPr>
              <a:t>names</a:t>
            </a:r>
          </a:p>
          <a:p>
            <a:pPr marL="0" marR="0">
              <a:lnSpc>
                <a:spcPts val="3649"/>
              </a:lnSpc>
              <a:spcBef>
                <a:spcPts val="15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into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IP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 addresses.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It 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takes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4" dirty="0">
                <a:solidFill>
                  <a:srgbClr val="000000"/>
                </a:solidFill>
                <a:latin typeface="OANAED+Noto Sans"/>
                <a:cs typeface="OANAED+Noto Sans"/>
              </a:rPr>
              <a:t>human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requests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converts</a:t>
            </a:r>
          </a:p>
          <a:p>
            <a:pPr marL="0" marR="0">
              <a:lnSpc>
                <a:spcPts val="3649"/>
              </a:lnSpc>
              <a:spcBef>
                <a:spcPts val="100"/>
              </a:spcBef>
              <a:spcAft>
                <a:spcPts val="0"/>
              </a:spcAft>
            </a:pP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them</a:t>
            </a:r>
            <a:r>
              <a:rPr sz="2700" spc="-1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into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OANAED+Noto Sans"/>
                <a:cs typeface="OANAED+Noto Sans"/>
              </a:rPr>
              <a:t>machine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IP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 addresses,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OANAED+Noto Sans"/>
                <a:cs typeface="OANAED+Noto Sans"/>
              </a:rPr>
              <a:t>making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it </a:t>
            </a: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easier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to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 reach</a:t>
            </a:r>
          </a:p>
          <a:p>
            <a:pPr marL="0" marR="0">
              <a:lnSpc>
                <a:spcPts val="3649"/>
              </a:lnSpc>
              <a:spcBef>
                <a:spcPts val="150"/>
              </a:spcBef>
              <a:spcAft>
                <a:spcPts val="0"/>
              </a:spcAft>
            </a:pPr>
            <a:r>
              <a:rPr sz="2700" spc="-1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origin </a:t>
            </a:r>
            <a:r>
              <a:rPr sz="2700" spc="-11" dirty="0">
                <a:solidFill>
                  <a:srgbClr val="000000"/>
                </a:solidFill>
                <a:latin typeface="OANAED+Noto Sans"/>
                <a:cs typeface="OANAED+Noto Sans"/>
              </a:rPr>
              <a:t>server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2700" spc="-16" dirty="0">
                <a:solidFill>
                  <a:srgbClr val="000000"/>
                </a:solidFill>
                <a:latin typeface="OANAED+Noto Sans"/>
                <a:cs typeface="OANAED+Noto Sans"/>
              </a:rPr>
              <a:t>DNS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21993" y="386112"/>
            <a:ext cx="8577680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2. Explain the purpose of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035182" y="1940238"/>
            <a:ext cx="6653137" cy="20145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72"/>
              </a:lnSpc>
              <a:spcBef>
                <a:spcPts val="0"/>
              </a:spcBef>
              <a:spcAft>
                <a:spcPts val="0"/>
              </a:spcAft>
            </a:pPr>
            <a:r>
              <a:rPr sz="3950" spc="-14" dirty="0">
                <a:solidFill>
                  <a:srgbClr val="000000"/>
                </a:solidFill>
                <a:latin typeface="KRJJTM+DejaVu Serif"/>
                <a:cs typeface="KRJJTM+DejaVu Serif"/>
              </a:rPr>
              <a:t>Communication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protocols</a:t>
            </a:r>
          </a:p>
          <a:p>
            <a:pPr marL="0" marR="0">
              <a:lnSpc>
                <a:spcPts val="4572"/>
              </a:lnSpc>
              <a:spcBef>
                <a:spcPts val="923"/>
              </a:spcBef>
              <a:spcAft>
                <a:spcPts val="0"/>
              </a:spcAft>
            </a:pP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Server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4" dirty="0">
                <a:solidFill>
                  <a:srgbClr val="000000"/>
                </a:solidFill>
                <a:latin typeface="KRJJTM+DejaVu Serif"/>
                <a:cs typeface="KRJJTM+DejaVu Serif"/>
              </a:rPr>
              <a:t>hardware</a:t>
            </a:r>
          </a:p>
          <a:p>
            <a:pPr marL="0" marR="0">
              <a:lnSpc>
                <a:spcPts val="4572"/>
              </a:lnSpc>
              <a:spcBef>
                <a:spcPts val="923"/>
              </a:spcBef>
              <a:spcAft>
                <a:spcPts val="0"/>
              </a:spcAft>
            </a:pP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Operating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systems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035182" y="4033920"/>
            <a:ext cx="5401021" cy="618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572"/>
              </a:lnSpc>
              <a:spcBef>
                <a:spcPts val="0"/>
              </a:spcBef>
              <a:spcAft>
                <a:spcPts val="0"/>
              </a:spcAft>
            </a:pPr>
            <a:r>
              <a:rPr sz="3950" spc="-18" dirty="0">
                <a:solidFill>
                  <a:srgbClr val="000000"/>
                </a:solidFill>
                <a:latin typeface="KRJJTM+DejaVu Serif"/>
                <a:cs typeface="KRJJTM+DejaVu Serif"/>
              </a:rPr>
              <a:t>Web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server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software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876672" y="4731814"/>
            <a:ext cx="9770645" cy="271243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8510" marR="0">
              <a:lnSpc>
                <a:spcPts val="4572"/>
              </a:lnSpc>
              <a:spcBef>
                <a:spcPts val="0"/>
              </a:spcBef>
              <a:spcAft>
                <a:spcPts val="0"/>
              </a:spcAft>
            </a:pP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Explain</a:t>
            </a:r>
            <a:r>
              <a:rPr sz="39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the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1" dirty="0">
                <a:solidFill>
                  <a:srgbClr val="000000"/>
                </a:solidFill>
                <a:latin typeface="KRJJTM+DejaVu Serif"/>
                <a:cs typeface="KRJJTM+DejaVu Serif"/>
              </a:rPr>
              <a:t>relationship</a:t>
            </a:r>
            <a:r>
              <a:rPr sz="39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4" dirty="0">
                <a:solidFill>
                  <a:srgbClr val="000000"/>
                </a:solidFill>
                <a:latin typeface="KRJJTM+DejaVu Serif"/>
                <a:cs typeface="KRJJTM+DejaVu Serif"/>
              </a:rPr>
              <a:t>between</a:t>
            </a:r>
          </a:p>
          <a:p>
            <a:pPr marL="0" marR="0">
              <a:lnSpc>
                <a:spcPts val="4572"/>
              </a:lnSpc>
              <a:spcBef>
                <a:spcPts val="923"/>
              </a:spcBef>
              <a:spcAft>
                <a:spcPts val="0"/>
              </a:spcAft>
            </a:pP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technologies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above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with</a:t>
            </a:r>
            <a:r>
              <a:rPr sz="39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regards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to</a:t>
            </a:r>
          </a:p>
          <a:p>
            <a:pPr marL="0" marR="0">
              <a:lnSpc>
                <a:spcPts val="4572"/>
              </a:lnSpc>
              <a:spcBef>
                <a:spcPts val="923"/>
              </a:spcBef>
              <a:spcAft>
                <a:spcPts val="0"/>
              </a:spcAft>
            </a:pP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designing,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publishing</a:t>
            </a:r>
            <a:r>
              <a:rPr sz="39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4" dirty="0">
                <a:solidFill>
                  <a:srgbClr val="000000"/>
                </a:solidFill>
                <a:latin typeface="KRJJTM+DejaVu Serif"/>
                <a:cs typeface="KRJJTM+DejaVu Serif"/>
              </a:rPr>
              <a:t>and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3950" spc="-12" dirty="0">
                <a:solidFill>
                  <a:srgbClr val="000000"/>
                </a:solidFill>
                <a:latin typeface="KRJJTM+DejaVu Serif"/>
                <a:cs typeface="KRJJTM+DejaVu Serif"/>
              </a:rPr>
              <a:t>accessing</a:t>
            </a:r>
            <a:r>
              <a:rPr sz="3950" dirty="0">
                <a:solidFill>
                  <a:srgbClr val="000000"/>
                </a:solidFill>
                <a:latin typeface="KRJJTM+DejaVu Serif"/>
                <a:cs typeface="KRJJTM+DejaVu Serif"/>
              </a:rPr>
              <a:t> a</a:t>
            </a:r>
          </a:p>
          <a:p>
            <a:pPr marL="0" marR="0">
              <a:lnSpc>
                <a:spcPts val="4572"/>
              </a:lnSpc>
              <a:spcBef>
                <a:spcPts val="923"/>
              </a:spcBef>
              <a:spcAft>
                <a:spcPts val="0"/>
              </a:spcAft>
            </a:pPr>
            <a:r>
              <a:rPr sz="3950" spc="-13" dirty="0">
                <a:solidFill>
                  <a:srgbClr val="000000"/>
                </a:solidFill>
                <a:latin typeface="KRJJTM+DejaVu Serif"/>
                <a:cs typeface="KRJJTM+DejaVu Serif"/>
              </a:rPr>
              <a:t>website.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780116" y="349786"/>
            <a:ext cx="8758568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Communication 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18128" y="1714578"/>
            <a:ext cx="7859827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4AAD"/>
                </a:solidFill>
                <a:latin typeface="OANAED+Noto Sans"/>
                <a:cs typeface="OANAED+Noto Sans"/>
              </a:rPr>
              <a:t>What does Communication protocols?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17979" y="2474240"/>
            <a:ext cx="10290573" cy="229905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83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Protocols for </a:t>
            </a:r>
            <a:r>
              <a:rPr sz="3200" spc="10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are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formal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descriptions</a:t>
            </a:r>
          </a:p>
          <a:p>
            <a:pPr marL="0" marR="0">
              <a:lnSpc>
                <a:spcPts val="4383"/>
              </a:lnSpc>
              <a:spcBef>
                <a:spcPts val="90"/>
              </a:spcBef>
              <a:spcAft>
                <a:spcPts val="0"/>
              </a:spcAft>
            </a:pP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of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digital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message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0" dirty="0">
                <a:solidFill>
                  <a:srgbClr val="000000"/>
                </a:solidFill>
                <a:latin typeface="OANAED+Noto Sans"/>
                <a:cs typeface="OANAED+Noto Sans"/>
              </a:rPr>
              <a:t>formats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rules.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They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3" dirty="0">
                <a:solidFill>
                  <a:srgbClr val="000000"/>
                </a:solidFill>
                <a:latin typeface="OANAED+Noto Sans"/>
                <a:cs typeface="OANAED+Noto Sans"/>
              </a:rPr>
              <a:t>must</a:t>
            </a:r>
          </a:p>
          <a:p>
            <a:pPr marL="0" marR="0">
              <a:lnSpc>
                <a:spcPts val="4383"/>
              </a:lnSpc>
              <a:spcBef>
                <a:spcPts val="40"/>
              </a:spcBef>
              <a:spcAft>
                <a:spcPts val="0"/>
              </a:spcAft>
            </a:pP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exchange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messages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within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or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1" dirty="0">
                <a:solidFill>
                  <a:srgbClr val="000000"/>
                </a:solidFill>
                <a:latin typeface="OANAED+Noto Sans"/>
                <a:cs typeface="OANAED+Noto Sans"/>
              </a:rPr>
              <a:t>between</a:t>
            </a: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200" spc="10" dirty="0">
                <a:solidFill>
                  <a:srgbClr val="000000"/>
                </a:solidFill>
                <a:latin typeface="OANAED+Noto Sans"/>
                <a:cs typeface="OANAED+Noto Sans"/>
              </a:rPr>
              <a:t>computing</a:t>
            </a:r>
          </a:p>
          <a:p>
            <a:pPr marL="0" marR="0">
              <a:lnSpc>
                <a:spcPts val="4383"/>
              </a:lnSpc>
              <a:spcBef>
                <a:spcPts val="90"/>
              </a:spcBef>
              <a:spcAft>
                <a:spcPts val="0"/>
              </a:spcAft>
            </a:pPr>
            <a:r>
              <a:rPr sz="3200" spc="10" dirty="0">
                <a:solidFill>
                  <a:srgbClr val="000000"/>
                </a:solidFill>
                <a:latin typeface="OANAED+Noto Sans"/>
                <a:cs typeface="OANAED+Noto Sans"/>
              </a:rPr>
              <a:t>systems.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471719" y="5548568"/>
            <a:ext cx="8208497" cy="63528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02"/>
              </a:lnSpc>
              <a:spcBef>
                <a:spcPts val="0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Protocols for communication can cover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8471719" y="6156705"/>
            <a:ext cx="9729656" cy="3067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02"/>
              </a:lnSpc>
              <a:spcBef>
                <a:spcPts val="0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authentication, error detection and correction,</a:t>
            </a:r>
          </a:p>
          <a:p>
            <a:pPr marL="0" marR="0">
              <a:lnSpc>
                <a:spcPts val="4702"/>
              </a:lnSpc>
              <a:spcBef>
                <a:spcPts val="8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and signaling. They are also capable of</a:t>
            </a:r>
          </a:p>
          <a:p>
            <a:pPr marL="0" marR="0">
              <a:lnSpc>
                <a:spcPts val="4702"/>
              </a:lnSpc>
              <a:spcBef>
                <a:spcPts val="8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describing the syntax, semantics, and</a:t>
            </a:r>
          </a:p>
          <a:p>
            <a:pPr marL="0" marR="0">
              <a:lnSpc>
                <a:spcPts val="4702"/>
              </a:lnSpc>
              <a:spcBef>
                <a:spcPts val="8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synchronization of analog and digital</a:t>
            </a:r>
          </a:p>
          <a:p>
            <a:pPr marL="0" marR="0">
              <a:lnSpc>
                <a:spcPts val="4702"/>
              </a:lnSpc>
              <a:spcBef>
                <a:spcPts val="8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929" y="403706"/>
            <a:ext cx="8267337" cy="9466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153"/>
              </a:lnSpc>
              <a:spcBef>
                <a:spcPts val="0"/>
              </a:spcBef>
              <a:spcAft>
                <a:spcPts val="0"/>
              </a:spcAft>
            </a:pPr>
            <a:r>
              <a:rPr sz="5250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 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33298" y="1990426"/>
            <a:ext cx="3932722" cy="5111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24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4AAD"/>
                </a:solidFill>
                <a:latin typeface="KRJJTM+DejaVu Serif"/>
                <a:cs typeface="KRJJTM+DejaVu Serif"/>
              </a:rPr>
              <a:t>Types of protocols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94920" y="2641250"/>
            <a:ext cx="16749914" cy="151291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12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OANAED+Noto Sans"/>
                <a:cs typeface="OANAED+Noto Sans"/>
              </a:rPr>
              <a:t>Before successful transmission can occur, networked communications devices must agree on many</a:t>
            </a:r>
          </a:p>
          <a:p>
            <a:pPr marL="0" marR="0">
              <a:lnSpc>
                <a:spcPts val="3812"/>
              </a:lnSpc>
              <a:spcBef>
                <a:spcPts val="87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OANAED+Noto Sans"/>
                <a:cs typeface="OANAED+Noto Sans"/>
              </a:rPr>
              <a:t>physical aspects of the data to be exchanged. "Protocols" are rules that define data transmissions.</a:t>
            </a:r>
          </a:p>
          <a:p>
            <a:pPr marL="0" marR="0">
              <a:lnSpc>
                <a:spcPts val="3812"/>
              </a:lnSpc>
              <a:spcBef>
                <a:spcPts val="87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OANAED+Noto Sans"/>
                <a:cs typeface="OANAED+Noto Sans"/>
              </a:rPr>
              <a:t>A protocol can define a wide range of transmission properties.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294920" y="4780287"/>
            <a:ext cx="8619386" cy="3161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37"/>
              </a:lnSpc>
              <a:spcBef>
                <a:spcPts val="0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Protocols </a:t>
            </a:r>
            <a:r>
              <a:rPr sz="2950" spc="11" dirty="0">
                <a:solidFill>
                  <a:srgbClr val="000000"/>
                </a:solidFill>
                <a:latin typeface="OANAED+Noto Sans"/>
                <a:cs typeface="OANAED+Noto Sans"/>
              </a:rPr>
              <a:t>may</a:t>
            </a: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 address the following properties,</a:t>
            </a:r>
          </a:p>
          <a:p>
            <a:pPr marL="0" marR="0">
              <a:lnSpc>
                <a:spcPts val="4037"/>
              </a:lnSpc>
              <a:spcBef>
                <a:spcPts val="74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for example:</a:t>
            </a:r>
          </a:p>
          <a:p>
            <a:pPr marL="0" marR="0">
              <a:lnSpc>
                <a:spcPts val="4037"/>
              </a:lnSpc>
              <a:spcBef>
                <a:spcPts val="124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• Packet size.</a:t>
            </a:r>
          </a:p>
          <a:p>
            <a:pPr marL="0" marR="0">
              <a:lnSpc>
                <a:spcPts val="4037"/>
              </a:lnSpc>
              <a:spcBef>
                <a:spcPts val="74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• Transmission speed.</a:t>
            </a:r>
          </a:p>
          <a:p>
            <a:pPr marL="0" marR="0">
              <a:lnSpc>
                <a:spcPts val="4037"/>
              </a:lnSpc>
              <a:spcBef>
                <a:spcPts val="74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• Error correction types.</a:t>
            </a:r>
          </a:p>
          <a:p>
            <a:pPr marL="0" marR="0">
              <a:lnSpc>
                <a:spcPts val="4037"/>
              </a:lnSpc>
              <a:spcBef>
                <a:spcPts val="74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• Routing.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94920" y="7913583"/>
            <a:ext cx="3932526" cy="55090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037"/>
              </a:lnSpc>
              <a:spcBef>
                <a:spcPts val="0"/>
              </a:spcBef>
              <a:spcAft>
                <a:spcPts val="0"/>
              </a:spcAft>
            </a:pPr>
            <a:r>
              <a:rPr sz="2950" dirty="0">
                <a:solidFill>
                  <a:srgbClr val="000000"/>
                </a:solidFill>
                <a:latin typeface="OANAED+Noto Sans"/>
                <a:cs typeface="OANAED+Noto Sans"/>
              </a:rPr>
              <a:t>• Address formatting.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61650" y="166649"/>
            <a:ext cx="8185275" cy="937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81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 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89811" y="1692136"/>
            <a:ext cx="8902336" cy="11398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4AAD"/>
                </a:solidFill>
                <a:latin typeface="OANAED+Noto Sans"/>
                <a:cs typeface="OANAED+Noto Sans"/>
              </a:rPr>
              <a:t>Transmission Control Protocols (TCP)</a:t>
            </a:r>
          </a:p>
          <a:p>
            <a:pPr marL="733871" marR="0">
              <a:lnSpc>
                <a:spcPts val="4045"/>
              </a:lnSpc>
              <a:spcBef>
                <a:spcPts val="5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TCP is an abbreviation for Transmission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23682" y="2805929"/>
            <a:ext cx="9238348" cy="2426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Control Protocol, a communications protocol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that allows application programs and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computing devices to exchange messages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across a network.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23682" y="6406379"/>
            <a:ext cx="9091623" cy="302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TCP is a popular communication protocol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that is used for network communication. It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divides any message into a series of packets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that are sent from source to destination,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where they are reassembled.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713048" y="544624"/>
            <a:ext cx="8143586" cy="9327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7044"/>
              </a:lnSpc>
              <a:spcBef>
                <a:spcPts val="0"/>
              </a:spcBef>
              <a:spcAft>
                <a:spcPts val="0"/>
              </a:spcAft>
            </a:pPr>
            <a:r>
              <a:rPr sz="5150" spc="13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</a:t>
            </a:r>
            <a:r>
              <a:rPr sz="515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5150" spc="11" dirty="0">
                <a:solidFill>
                  <a:srgbClr val="000000"/>
                </a:solidFill>
                <a:latin typeface="OANAED+Noto Sans"/>
                <a:cs typeface="OANAED+Noto Sans"/>
              </a:rPr>
              <a:t>protocols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7105" y="1693195"/>
            <a:ext cx="6001277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4AAD"/>
                </a:solidFill>
                <a:latin typeface="OANAED+Noto Sans"/>
                <a:cs typeface="OANAED+Noto Sans"/>
              </a:rPr>
              <a:t>Hypertext Transfer protocols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4246" y="3389205"/>
            <a:ext cx="9267123" cy="38299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206"/>
              </a:lnSpc>
              <a:spcBef>
                <a:spcPts val="0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(HTTP) is an application-layer protocol that is</a:t>
            </a:r>
          </a:p>
          <a:p>
            <a:pPr marL="0" marR="0">
              <a:lnSpc>
                <a:spcPts val="4206"/>
              </a:lnSpc>
              <a:spcBef>
                <a:spcPts val="6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used to transmit hypermedia documents such as</a:t>
            </a:r>
          </a:p>
          <a:p>
            <a:pPr marL="0" marR="0">
              <a:lnSpc>
                <a:spcPts val="4206"/>
              </a:lnSpc>
              <a:spcBef>
                <a:spcPts val="6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HTML. It was created to facilitate communication</a:t>
            </a:r>
          </a:p>
          <a:p>
            <a:pPr marL="0" marR="0">
              <a:lnSpc>
                <a:spcPts val="4206"/>
              </a:lnSpc>
              <a:spcBef>
                <a:spcPts val="1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between web browsers and web servers, but it</a:t>
            </a:r>
          </a:p>
          <a:p>
            <a:pPr marL="0" marR="0">
              <a:lnSpc>
                <a:spcPts val="4206"/>
              </a:lnSpc>
              <a:spcBef>
                <a:spcPts val="6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can also be used for other purposes. HTTP is a</a:t>
            </a:r>
          </a:p>
          <a:p>
            <a:pPr marL="0" marR="0">
              <a:lnSpc>
                <a:spcPts val="4206"/>
              </a:lnSpc>
              <a:spcBef>
                <a:spcPts val="6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stateless protocol, which means that the server</a:t>
            </a:r>
          </a:p>
          <a:p>
            <a:pPr marL="0" marR="0">
              <a:lnSpc>
                <a:spcPts val="4206"/>
              </a:lnSpc>
              <a:spcBef>
                <a:spcPts val="68"/>
              </a:spcBef>
              <a:spcAft>
                <a:spcPts val="0"/>
              </a:spcAft>
            </a:pPr>
            <a:r>
              <a:rPr sz="3100" dirty="0">
                <a:solidFill>
                  <a:srgbClr val="000000"/>
                </a:solidFill>
                <a:latin typeface="OANAED+Noto Sans"/>
                <a:cs typeface="OANAED+Noto Sans"/>
              </a:rPr>
              <a:t>does not store any data (state) between requests.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913036" y="349786"/>
            <a:ext cx="5823429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Server hardware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23634" y="2037835"/>
            <a:ext cx="10188397" cy="55633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47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Server Hardware is defined as computer</a:t>
            </a:r>
          </a:p>
          <a:p>
            <a:pPr marL="0" marR="0">
              <a:lnSpc>
                <a:spcPts val="4747"/>
              </a:lnSpc>
              <a:spcBef>
                <a:spcPts val="14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hardware that operates in a</a:t>
            </a:r>
            <a:r>
              <a:rPr sz="3500" spc="-1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local area network</a:t>
            </a:r>
          </a:p>
          <a:p>
            <a:pPr marL="0" marR="0">
              <a:lnSpc>
                <a:spcPts val="4747"/>
              </a:lnSpc>
              <a:spcBef>
                <a:spcPts val="9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and runs administrative software that controls</a:t>
            </a:r>
          </a:p>
          <a:p>
            <a:pPr marL="0" marR="0">
              <a:lnSpc>
                <a:spcPts val="4747"/>
              </a:lnSpc>
              <a:spcBef>
                <a:spcPts val="14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access to all or part of the network and its</a:t>
            </a:r>
          </a:p>
          <a:p>
            <a:pPr marL="0" marR="0">
              <a:lnSpc>
                <a:spcPts val="4747"/>
              </a:lnSpc>
              <a:spcBef>
                <a:spcPts val="9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resources and makes such resources available</a:t>
            </a:r>
          </a:p>
          <a:p>
            <a:pPr marL="0" marR="0">
              <a:lnSpc>
                <a:spcPts val="4747"/>
              </a:lnSpc>
              <a:spcBef>
                <a:spcPts val="14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to computers acting as network workstations.</a:t>
            </a:r>
          </a:p>
          <a:p>
            <a:pPr marL="0" marR="0">
              <a:lnSpc>
                <a:spcPts val="4747"/>
              </a:lnSpc>
              <a:spcBef>
                <a:spcPts val="9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• A</a:t>
            </a:r>
            <a:r>
              <a:rPr sz="3500" spc="-1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computer with a</a:t>
            </a:r>
            <a:r>
              <a:rPr sz="3500" spc="-1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large data </a:t>
            </a:r>
            <a:r>
              <a:rPr sz="3500" spc="-10" dirty="0">
                <a:solidFill>
                  <a:srgbClr val="000000"/>
                </a:solidFill>
                <a:latin typeface="OANAED+Noto Sans"/>
                <a:cs typeface="OANAED+Noto Sans"/>
              </a:rPr>
              <a:t>memory</a:t>
            </a:r>
          </a:p>
          <a:p>
            <a:pPr marL="0" marR="0">
              <a:lnSpc>
                <a:spcPts val="4747"/>
              </a:lnSpc>
              <a:spcBef>
                <a:spcPts val="14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• Organize, retrieve, and transmit computer files</a:t>
            </a:r>
          </a:p>
          <a:p>
            <a:pPr marL="0" marR="0">
              <a:lnSpc>
                <a:spcPts val="4747"/>
              </a:lnSpc>
              <a:spcBef>
                <a:spcPts val="9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and data.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23634" y="7575485"/>
            <a:ext cx="9900039" cy="1256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47"/>
              </a:lnSpc>
              <a:spcBef>
                <a:spcPts val="0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• Complete tasks to keep the workflow running</a:t>
            </a:r>
          </a:p>
          <a:p>
            <a:pPr marL="0" marR="0">
              <a:lnSpc>
                <a:spcPts val="4747"/>
              </a:lnSpc>
              <a:spcBef>
                <a:spcPts val="147"/>
              </a:spcBef>
              <a:spcAft>
                <a:spcPts val="0"/>
              </a:spcAft>
            </a:pPr>
            <a:r>
              <a:rPr sz="3500" dirty="0">
                <a:solidFill>
                  <a:srgbClr val="000000"/>
                </a:solidFill>
                <a:latin typeface="OANAED+Noto Sans"/>
                <a:cs typeface="OANAED+Noto Sans"/>
              </a:rPr>
              <a:t>smoothly and productivity high.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203491" y="470087"/>
            <a:ext cx="6423160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Operating systems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15293" y="1991792"/>
            <a:ext cx="10398717" cy="302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operating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system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is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simply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type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of</a:t>
            </a:r>
            <a:r>
              <a:rPr sz="3400" spc="42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software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that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serves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as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bridge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between</a:t>
            </a:r>
            <a:r>
              <a:rPr sz="3400" spc="2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computer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hardware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end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user.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computer</a:t>
            </a:r>
            <a:r>
              <a:rPr sz="3400" spc="363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requires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 operating system in order to function.</a:t>
            </a:r>
          </a:p>
          <a:p>
            <a:pPr marL="73402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 operating system's functions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15293" y="4992167"/>
            <a:ext cx="10392008" cy="1226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operating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system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provides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various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types</a:t>
            </a:r>
            <a:r>
              <a:rPr sz="3400" spc="1124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of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services to an application.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949313" y="6192317"/>
            <a:ext cx="6710258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Benefits of an Operating System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15293" y="6792392"/>
            <a:ext cx="10399757" cy="30263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There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are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numerous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benefits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to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using</a:t>
            </a:r>
            <a:r>
              <a:rPr sz="3400" spc="256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operating</a:t>
            </a:r>
            <a:r>
              <a:rPr sz="3400" spc="17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system.</a:t>
            </a:r>
            <a:r>
              <a:rPr sz="3400" spc="17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3400" spc="17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operating</a:t>
            </a:r>
            <a:r>
              <a:rPr sz="3400" spc="17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system</a:t>
            </a:r>
            <a:r>
              <a:rPr sz="3400" spc="17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also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provides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easy-to-use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resources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to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user,</a:t>
            </a:r>
            <a:r>
              <a:rPr sz="3400" spc="2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acting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as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intermediary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between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hardware</a:t>
            </a:r>
            <a:r>
              <a:rPr sz="3400" spc="1099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software systems.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05440" y="349798"/>
            <a:ext cx="7062552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Web Server Sofware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807998" y="1452605"/>
            <a:ext cx="9482268" cy="362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Server software is software that is intended to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 used, operated, and managed on a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computer server.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Alternatively, a server computer may be used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to make files and programs available to other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computers.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807998" y="5053056"/>
            <a:ext cx="8034172" cy="12261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• Prevent SQL injections, XSS, and CSRF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attacks.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807998" y="6253206"/>
            <a:ext cx="9181429" cy="36264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• With proper documentation and examples,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 configuration is simple to learn.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• A lightweight server that is ideal for older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hardware and embedded systems • The best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Unix web server with secure and advanced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features.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16927" y="470087"/>
            <a:ext cx="3979410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Web 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567418" y="2155105"/>
            <a:ext cx="1874369" cy="7397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524"/>
              </a:lnSpc>
              <a:spcBef>
                <a:spcPts val="0"/>
              </a:spcBef>
              <a:spcAft>
                <a:spcPts val="0"/>
              </a:spcAft>
            </a:pPr>
            <a:r>
              <a:rPr sz="4050" dirty="0">
                <a:solidFill>
                  <a:srgbClr val="004AAD"/>
                </a:solidFill>
                <a:latin typeface="OANAED+Noto Sans"/>
                <a:cs typeface="OANAED+Noto Sans"/>
              </a:rPr>
              <a:t>XAMPP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89473" y="3486026"/>
            <a:ext cx="8957123" cy="2426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XAMPP is a simple Apache distribution that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includes MySQL, PHP, and Perl. XAMPP is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extremely simple to install and use – simply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download, extract, and begin.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-1016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447251" y="355779"/>
            <a:ext cx="3913880" cy="766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738"/>
              </a:lnSpc>
              <a:spcBef>
                <a:spcPts val="0"/>
              </a:spcBef>
              <a:spcAft>
                <a:spcPts val="0"/>
              </a:spcAft>
            </a:pPr>
            <a:r>
              <a:rPr sz="3950" dirty="0">
                <a:solidFill>
                  <a:srgbClr val="FFFFFF"/>
                </a:solidFill>
                <a:latin typeface="WFGMMG+Playfair Display Regular"/>
                <a:cs typeface="WFGMMG+Playfair Display Regular"/>
              </a:rPr>
              <a:t>Table of Content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09917" y="1228128"/>
            <a:ext cx="14119245" cy="9921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64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Identify </a:t>
            </a:r>
            <a:r>
              <a:rPr sz="2700" spc="-1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the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1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purpose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and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1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types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of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5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DNS,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including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explanations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on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how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domain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3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names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are</a:t>
            </a:r>
          </a:p>
          <a:p>
            <a:pPr marL="0" marR="0">
              <a:lnSpc>
                <a:spcPts val="3747"/>
              </a:lnSpc>
              <a:spcBef>
                <a:spcPts val="0"/>
              </a:spcBef>
              <a:spcAft>
                <a:spcPts val="0"/>
              </a:spcAft>
            </a:pPr>
            <a:r>
              <a:rPr sz="2700" spc="-1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organised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2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and</a:t>
            </a:r>
            <a:r>
              <a:rPr sz="2700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 </a:t>
            </a:r>
            <a:r>
              <a:rPr sz="2700" spc="-13" dirty="0">
                <a:solidFill>
                  <a:srgbClr val="000000"/>
                </a:solidFill>
                <a:latin typeface="ACEDUF+Public Sans Regular"/>
                <a:cs typeface="ACEDUF+Public Sans Regular"/>
              </a:rPr>
              <a:t>managed.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106835" y="1369577"/>
            <a:ext cx="399275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OANAED+Noto Sans"/>
                <a:cs typeface="OANAED+Noto Sans"/>
              </a:rPr>
              <a:t>1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106835" y="2520071"/>
            <a:ext cx="399275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OANAED+Noto Sans"/>
                <a:cs typeface="OANAED+Noto Sans"/>
              </a:rPr>
              <a:t>2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909917" y="2586288"/>
            <a:ext cx="3590101" cy="48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Explain the purpose of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2546901" y="3033963"/>
            <a:ext cx="4106395" cy="48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Communication protocols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2546901" y="3481638"/>
            <a:ext cx="3299829" cy="13761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Server hardware</a:t>
            </a:r>
          </a:p>
          <a:p>
            <a:pPr marL="0" marR="0">
              <a:lnSpc>
                <a:spcPts val="3485"/>
              </a:lnSpc>
              <a:spcBef>
                <a:spcPts val="3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Operating systems</a:t>
            </a:r>
          </a:p>
          <a:p>
            <a:pPr marL="0" marR="0">
              <a:lnSpc>
                <a:spcPts val="3485"/>
              </a:lnSpc>
              <a:spcBef>
                <a:spcPts val="39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Web server software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2546901" y="4824663"/>
            <a:ext cx="12306360" cy="48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Explain the relationship between technologies above with regards to designing,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4072579" y="5117247"/>
            <a:ext cx="312035" cy="6432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65"/>
              </a:lnSpc>
              <a:spcBef>
                <a:spcPts val="0"/>
              </a:spcBef>
              <a:spcAft>
                <a:spcPts val="0"/>
              </a:spcAft>
            </a:pPr>
            <a:r>
              <a:rPr sz="3300" b="1" dirty="0">
                <a:solidFill>
                  <a:srgbClr val="FFFFFF"/>
                </a:solidFill>
                <a:latin typeface="PIGAJF+Playfair Display Bold"/>
                <a:cs typeface="PIGAJF+Playfair Display Bold"/>
              </a:rPr>
              <a:t>1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2462516" y="5272338"/>
            <a:ext cx="5605413" cy="4808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485"/>
              </a:lnSpc>
              <a:spcBef>
                <a:spcPts val="0"/>
              </a:spcBef>
              <a:spcAft>
                <a:spcPts val="0"/>
              </a:spcAft>
            </a:pPr>
            <a:r>
              <a:rPr sz="2550" dirty="0">
                <a:solidFill>
                  <a:srgbClr val="000000"/>
                </a:solidFill>
                <a:latin typeface="OANAED+Noto Sans"/>
                <a:cs typeface="OANAED+Noto Sans"/>
              </a:rPr>
              <a:t>publishing and accessing a website.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092825" y="5696263"/>
            <a:ext cx="13086955" cy="6928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155"/>
              </a:lnSpc>
              <a:spcBef>
                <a:spcPts val="0"/>
              </a:spcBef>
              <a:spcAft>
                <a:spcPts val="0"/>
              </a:spcAft>
            </a:pPr>
            <a:r>
              <a:rPr sz="3800" dirty="0">
                <a:solidFill>
                  <a:srgbClr val="FFFFFF"/>
                </a:solidFill>
                <a:latin typeface="OANAED+Noto Sans"/>
                <a:cs typeface="OANAED+Noto Sans"/>
              </a:rPr>
              <a:t>3</a:t>
            </a:r>
            <a:r>
              <a:rPr sz="3800" spc="3273" dirty="0">
                <a:solidFill>
                  <a:srgbClr val="FFFFFF"/>
                </a:solidFill>
                <a:latin typeface="OANAED+Noto Sans"/>
                <a:cs typeface="OANAED+Noto Sans"/>
              </a:rPr>
              <a:t> </a:t>
            </a:r>
            <a:r>
              <a:rPr sz="2900" dirty="0">
                <a:solidFill>
                  <a:srgbClr val="000000"/>
                </a:solidFill>
                <a:latin typeface="EBTESO+TeXGyreTermes-Regular"/>
                <a:cs typeface="EBTESO+TeXGyreTermes-Regular"/>
              </a:rPr>
              <a:t>Discuss the capabilities and relationships between front-end and back-end website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909917" y="6227599"/>
            <a:ext cx="11421566" cy="5300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873"/>
              </a:lnSpc>
              <a:spcBef>
                <a:spcPts val="0"/>
              </a:spcBef>
              <a:spcAft>
                <a:spcPts val="0"/>
              </a:spcAft>
            </a:pPr>
            <a:r>
              <a:rPr sz="2900" dirty="0">
                <a:solidFill>
                  <a:srgbClr val="000000"/>
                </a:solidFill>
                <a:latin typeface="EBTESO+TeXGyreTermes-Regular"/>
                <a:cs typeface="EBTESO+TeXGyreTermes-Regular"/>
              </a:rPr>
              <a:t>technologies. Explain how these relate to presentation and application layers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909917" y="6664557"/>
            <a:ext cx="15023528" cy="9460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3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Areview of different website technologies supported with the tools and sofware used to develop</a:t>
            </a:r>
          </a:p>
          <a:p>
            <a:pPr marL="0" marR="0">
              <a:lnSpc>
                <a:spcPts val="3538"/>
              </a:lnSpc>
              <a:spcBef>
                <a:spcPts val="72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websites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092825" y="6863324"/>
            <a:ext cx="399275" cy="62608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FFFFFF"/>
                </a:solidFill>
                <a:latin typeface="OANAED+Noto Sans"/>
                <a:cs typeface="OANAED+Noto Sans"/>
              </a:rPr>
              <a:t>4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2470891" y="7581770"/>
            <a:ext cx="3839535" cy="2321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3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Frond-end technologies</a:t>
            </a:r>
          </a:p>
          <a:p>
            <a:pPr marL="0" marR="0">
              <a:lnSpc>
                <a:spcPts val="3538"/>
              </a:lnSpc>
              <a:spcBef>
                <a:spcPts val="72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Back-end technologies</a:t>
            </a:r>
          </a:p>
          <a:p>
            <a:pPr marL="0" marR="0">
              <a:lnSpc>
                <a:spcPts val="3538"/>
              </a:lnSpc>
              <a:spcBef>
                <a:spcPts val="122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Databases</a:t>
            </a:r>
          </a:p>
          <a:p>
            <a:pPr marL="0" marR="0">
              <a:lnSpc>
                <a:spcPts val="3538"/>
              </a:lnSpc>
              <a:spcBef>
                <a:spcPts val="72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IDEs</a:t>
            </a:r>
          </a:p>
          <a:p>
            <a:pPr marL="0" marR="0">
              <a:lnSpc>
                <a:spcPts val="3538"/>
              </a:lnSpc>
              <a:spcBef>
                <a:spcPts val="72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CMS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2470891" y="9874802"/>
            <a:ext cx="2742982" cy="4874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538"/>
              </a:lnSpc>
              <a:spcBef>
                <a:spcPts val="0"/>
              </a:spcBef>
              <a:spcAft>
                <a:spcPts val="0"/>
              </a:spcAft>
            </a:pPr>
            <a:r>
              <a:rPr sz="2600" dirty="0">
                <a:solidFill>
                  <a:srgbClr val="000000"/>
                </a:solidFill>
                <a:latin typeface="OANAED+Noto Sans"/>
                <a:cs typeface="OANAED+Noto Sans"/>
              </a:rPr>
              <a:t>Website builders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4BF08F-E143-C7BC-6CEA-6C381130E997}"/>
              </a:ext>
            </a:extLst>
          </p:cNvPr>
          <p:cNvSpPr txBox="1"/>
          <p:nvPr/>
        </p:nvSpPr>
        <p:spPr>
          <a:xfrm>
            <a:off x="13331483" y="528638"/>
            <a:ext cx="4093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/>
              <a:t>Ngày 25 tháng 7 năm 2022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09356" y="-6687"/>
            <a:ext cx="16941170" cy="1382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0"/>
              </a:lnSpc>
              <a:spcBef>
                <a:spcPts val="0"/>
              </a:spcBef>
              <a:spcAft>
                <a:spcPts val="0"/>
              </a:spcAft>
            </a:pPr>
            <a:r>
              <a:rPr sz="4150" spc="-11" dirty="0">
                <a:solidFill>
                  <a:srgbClr val="000000"/>
                </a:solidFill>
                <a:latin typeface="KRJJTM+DejaVu Serif"/>
                <a:cs typeface="KRJJTM+DejaVu Serif"/>
              </a:rPr>
              <a:t>3.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Discuss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the capabilities </a:t>
            </a:r>
            <a:r>
              <a:rPr sz="4150" spc="-11" dirty="0">
                <a:solidFill>
                  <a:srgbClr val="000000"/>
                </a:solidFill>
                <a:latin typeface="KRJJTM+DejaVu Serif"/>
                <a:cs typeface="KRJJTM+DejaVu Serif"/>
              </a:rPr>
              <a:t>and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relationships </a:t>
            </a:r>
            <a:r>
              <a:rPr sz="4150" spc="-11" dirty="0">
                <a:solidFill>
                  <a:srgbClr val="000000"/>
                </a:solidFill>
                <a:latin typeface="KRJJTM+DejaVu Serif"/>
                <a:cs typeface="KRJJTM+DejaVu Serif"/>
              </a:rPr>
              <a:t>between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front-end</a:t>
            </a:r>
          </a:p>
          <a:p>
            <a:pPr marL="0" marR="0">
              <a:lnSpc>
                <a:spcPts val="4810"/>
              </a:lnSpc>
              <a:spcBef>
                <a:spcPts val="964"/>
              </a:spcBef>
              <a:spcAft>
                <a:spcPts val="0"/>
              </a:spcAft>
            </a:pPr>
            <a:r>
              <a:rPr sz="4150" spc="-11" dirty="0">
                <a:solidFill>
                  <a:srgbClr val="000000"/>
                </a:solidFill>
                <a:latin typeface="KRJJTM+DejaVu Serif"/>
                <a:cs typeface="KRJJTM+DejaVu Serif"/>
              </a:rPr>
              <a:t>and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back-end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website</a:t>
            </a:r>
            <a:r>
              <a:rPr sz="4150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KRJJTM+DejaVu Serif"/>
                <a:cs typeface="KRJJTM+DejaVu Serif"/>
              </a:rPr>
              <a:t>technologies.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09356" y="1698408"/>
            <a:ext cx="3489312" cy="5050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7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4AAD"/>
                </a:solidFill>
                <a:latin typeface="OANAED+Noto Sans"/>
                <a:cs typeface="OANAED+Noto Sans"/>
              </a:rPr>
              <a:t>Dynamic Web Server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09356" y="2174658"/>
            <a:ext cx="10779789" cy="1933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7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It is also a static web server that has been enhanced with the help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of an application server or databases. When a client sends a</a:t>
            </a:r>
          </a:p>
          <a:p>
            <a:pPr marL="0" marR="0">
              <a:lnSpc>
                <a:spcPts val="3676"/>
              </a:lnSpc>
              <a:spcBef>
                <a:spcPts val="7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request, the application server modifies or updates the hosted file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before delivering it to the client via HTTP server.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09356" y="4243786"/>
            <a:ext cx="10610850" cy="33625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7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4AAD"/>
                </a:solidFill>
                <a:latin typeface="OANAED+Noto Sans"/>
                <a:cs typeface="OANAED+Noto Sans"/>
              </a:rPr>
              <a:t>Advantages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Much more functionality</a:t>
            </a:r>
          </a:p>
          <a:p>
            <a:pPr marL="0" marR="0">
              <a:lnSpc>
                <a:spcPts val="3676"/>
              </a:lnSpc>
              <a:spcBef>
                <a:spcPts val="7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Easy to update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Always a fresh site the brings in new visitors or/and prospective</a:t>
            </a:r>
          </a:p>
          <a:p>
            <a:pPr marL="0" marR="0">
              <a:lnSpc>
                <a:spcPts val="3676"/>
              </a:lnSpc>
              <a:spcBef>
                <a:spcPts val="7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customers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A system that provides for unique collaboration of the admin.,</a:t>
            </a:r>
          </a:p>
          <a:p>
            <a:pPr marL="0" marR="0">
              <a:lnSpc>
                <a:spcPts val="3676"/>
              </a:lnSpc>
              <a:spcBef>
                <a:spcPts val="7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staff and the visitors/users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2058941" y="7783753"/>
            <a:ext cx="5212351" cy="193381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676"/>
              </a:lnSpc>
              <a:spcBef>
                <a:spcPts val="0"/>
              </a:spcBef>
              <a:spcAft>
                <a:spcPts val="0"/>
              </a:spcAft>
            </a:pPr>
            <a:r>
              <a:rPr sz="2700" dirty="0">
                <a:solidFill>
                  <a:srgbClr val="004AAD"/>
                </a:solidFill>
                <a:latin typeface="OANAED+Noto Sans"/>
                <a:cs typeface="OANAED+Noto Sans"/>
              </a:rPr>
              <a:t>Disadvantages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4AAD"/>
                </a:solidFill>
                <a:latin typeface="OANAED+Noto Sans"/>
                <a:cs typeface="OANAED+Noto Sans"/>
              </a:rPr>
              <a:t>• </a:t>
            </a: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More expensive</a:t>
            </a:r>
          </a:p>
          <a:p>
            <a:pPr marL="0" marR="0">
              <a:lnSpc>
                <a:spcPts val="3676"/>
              </a:lnSpc>
              <a:spcBef>
                <a:spcPts val="7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Require time for development</a:t>
            </a:r>
          </a:p>
          <a:p>
            <a:pPr marL="0" marR="0">
              <a:lnSpc>
                <a:spcPts val="3676"/>
              </a:lnSpc>
              <a:spcBef>
                <a:spcPts val="23"/>
              </a:spcBef>
              <a:spcAft>
                <a:spcPts val="0"/>
              </a:spcAft>
            </a:pPr>
            <a:r>
              <a:rPr sz="2700" dirty="0">
                <a:solidFill>
                  <a:srgbClr val="000000"/>
                </a:solidFill>
                <a:latin typeface="OANAED+Noto Sans"/>
                <a:cs typeface="OANAED+Noto Sans"/>
              </a:rPr>
              <a:t>• Higher hosting costs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29787" y="136742"/>
            <a:ext cx="15570553" cy="1485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3"/>
              </a:lnSpc>
              <a:spcBef>
                <a:spcPts val="0"/>
              </a:spcBef>
              <a:spcAft>
                <a:spcPts val="0"/>
              </a:spcAft>
            </a:pP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3.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Discuss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the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capabilities </a:t>
            </a:r>
            <a:r>
              <a:rPr sz="4150" spc="-13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relationships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between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</a:p>
          <a:p>
            <a:pPr marL="3235821" marR="0">
              <a:lnSpc>
                <a:spcPts val="5623"/>
              </a:lnSpc>
              <a:spcBef>
                <a:spcPts val="151"/>
              </a:spcBef>
              <a:spcAft>
                <a:spcPts val="0"/>
              </a:spcAft>
            </a:pPr>
            <a:r>
              <a:rPr sz="4150" spc="-13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back-end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website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technologies.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23486" y="1694339"/>
            <a:ext cx="3487731" cy="5914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5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4AAD"/>
                </a:solidFill>
                <a:latin typeface="BMPHES+Noto Sans"/>
                <a:cs typeface="BMPHES+Noto Sans"/>
              </a:rPr>
              <a:t>Static Web Server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23486" y="2256314"/>
            <a:ext cx="12585052" cy="80279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5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It is built on the foundation of a physical server</a:t>
            </a:r>
          </a:p>
          <a:p>
            <a:pPr marL="0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(hardware) and an HTTP server (software). When</a:t>
            </a:r>
          </a:p>
          <a:p>
            <a:pPr marL="0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a client uses his browser to request a specific</a:t>
            </a:r>
          </a:p>
          <a:p>
            <a:pPr marL="0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file, the static web server sends the hosted files</a:t>
            </a:r>
          </a:p>
          <a:p>
            <a:pPr marL="0" marR="0">
              <a:lnSpc>
                <a:spcPts val="4357"/>
              </a:lnSpc>
              <a:spcBef>
                <a:spcPts val="6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in their entirety.</a:t>
            </a:r>
          </a:p>
          <a:p>
            <a:pPr marL="23481" marR="0">
              <a:lnSpc>
                <a:spcPts val="4357"/>
              </a:lnSpc>
              <a:spcBef>
                <a:spcPts val="236"/>
              </a:spcBef>
              <a:spcAft>
                <a:spcPts val="0"/>
              </a:spcAft>
            </a:pPr>
            <a:r>
              <a:rPr sz="3200" dirty="0">
                <a:solidFill>
                  <a:srgbClr val="004AAD"/>
                </a:solidFill>
                <a:latin typeface="BMPHES+Noto Sans"/>
                <a:cs typeface="BMPHES+Noto Sans"/>
              </a:rPr>
              <a:t>Advantages</a:t>
            </a:r>
          </a:p>
          <a:p>
            <a:pPr marL="23481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• Are relatively easy to develop</a:t>
            </a:r>
          </a:p>
          <a:p>
            <a:pPr marL="23481" marR="0">
              <a:lnSpc>
                <a:spcPts val="4357"/>
              </a:lnSpc>
              <a:spcBef>
                <a:spcPts val="6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• Are less expensive to develop</a:t>
            </a:r>
          </a:p>
          <a:p>
            <a:pPr marL="23481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• Are also relatively inexpensive to host.</a:t>
            </a:r>
          </a:p>
          <a:p>
            <a:pPr marL="0" marR="0">
              <a:lnSpc>
                <a:spcPts val="4261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4AAD"/>
                </a:solidFill>
                <a:latin typeface="BMPHES+Noto Sans"/>
                <a:cs typeface="BMPHES+Noto Sans"/>
              </a:rPr>
              <a:t>Disadvantages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A good web-development expertise is required for updating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static web-pages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The site may not be very useful for visitors and users</a:t>
            </a:r>
          </a:p>
          <a:p>
            <a:pPr marL="0" marR="0">
              <a:lnSpc>
                <a:spcPts val="4357"/>
              </a:lnSpc>
              <a:spcBef>
                <a:spcPts val="84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BMPHES+Noto Sans"/>
                <a:cs typeface="BMPHES+Noto Sans"/>
              </a:rPr>
              <a:t>• The site may suffer from content stagnation.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2861" y="293522"/>
            <a:ext cx="16647613" cy="14857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3"/>
              </a:lnSpc>
              <a:spcBef>
                <a:spcPts val="0"/>
              </a:spcBef>
              <a:spcAft>
                <a:spcPts val="0"/>
              </a:spcAft>
            </a:pP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3.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Discuss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the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capabilities </a:t>
            </a:r>
            <a:r>
              <a:rPr sz="4150" spc="-13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relationships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between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3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</a:p>
          <a:p>
            <a:pPr marL="4312890" marR="0">
              <a:lnSpc>
                <a:spcPts val="5623"/>
              </a:lnSpc>
              <a:spcBef>
                <a:spcPts val="151"/>
              </a:spcBef>
              <a:spcAft>
                <a:spcPts val="0"/>
              </a:spcAft>
            </a:pP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back-end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website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technologies.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517" y="2170496"/>
            <a:ext cx="2506962" cy="72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4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4AAD"/>
                </a:solidFill>
                <a:latin typeface="BMPHES+Noto Sans"/>
                <a:cs typeface="BMPHES+Noto Sans"/>
              </a:rPr>
              <a:t>Front-end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35517" y="2886620"/>
            <a:ext cx="11137393" cy="19970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9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  <a:r>
              <a:rPr sz="2800" spc="228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development</a:t>
            </a:r>
            <a:r>
              <a:rPr sz="2800" spc="228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is</a:t>
            </a:r>
            <a:r>
              <a:rPr sz="2800" spc="2278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an</a:t>
            </a:r>
            <a:r>
              <a:rPr sz="2800" spc="228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important</a:t>
            </a:r>
            <a:r>
              <a:rPr sz="2800" spc="2283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aspect</a:t>
            </a:r>
            <a:r>
              <a:rPr sz="2800" spc="2283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of</a:t>
            </a:r>
            <a:r>
              <a:rPr sz="2800" spc="228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web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development</a:t>
            </a:r>
            <a:r>
              <a:rPr sz="2800" spc="124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that</a:t>
            </a:r>
            <a:r>
              <a:rPr sz="2800" spc="124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  <a:r>
              <a:rPr sz="2800" spc="1241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should</a:t>
            </a:r>
            <a:r>
              <a:rPr sz="2800" spc="1241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be</a:t>
            </a:r>
            <a:r>
              <a:rPr sz="2800" spc="124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familiar</a:t>
            </a:r>
            <a:r>
              <a:rPr sz="2800" spc="124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with.</a:t>
            </a:r>
            <a:r>
              <a:rPr sz="2800" spc="124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  <a:r>
              <a:rPr sz="2800" spc="124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A</a:t>
            </a:r>
          </a:p>
          <a:p>
            <a:pPr marL="0" marR="0">
              <a:lnSpc>
                <a:spcPts val="3797"/>
              </a:lnSpc>
              <a:spcBef>
                <a:spcPts val="2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developer</a:t>
            </a:r>
            <a:r>
              <a:rPr sz="2800" spc="636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is</a:t>
            </a:r>
            <a:r>
              <a:rPr sz="2800" spc="63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someone</a:t>
            </a:r>
            <a:r>
              <a:rPr sz="2800" spc="635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who</a:t>
            </a:r>
            <a:r>
              <a:rPr sz="2800" spc="635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creates</a:t>
            </a:r>
            <a:r>
              <a:rPr sz="2800" spc="6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interfaces</a:t>
            </a:r>
            <a:r>
              <a:rPr sz="2800" spc="6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based</a:t>
            </a:r>
            <a:r>
              <a:rPr sz="2800" spc="6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on</a:t>
            </a:r>
            <a:r>
              <a:rPr sz="2800" spc="6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design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patterns.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517" y="5347654"/>
            <a:ext cx="11132584" cy="3965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797"/>
              </a:lnSpc>
              <a:spcBef>
                <a:spcPts val="0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2800" spc="429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Proficient</a:t>
            </a:r>
            <a:r>
              <a:rPr sz="2800" spc="435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in</a:t>
            </a:r>
            <a:r>
              <a:rPr sz="2800" spc="429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programming</a:t>
            </a:r>
            <a:r>
              <a:rPr sz="2800" spc="433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languages</a:t>
            </a:r>
            <a:r>
              <a:rPr sz="2800" spc="4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such</a:t>
            </a:r>
            <a:r>
              <a:rPr sz="2800" spc="43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as</a:t>
            </a:r>
            <a:r>
              <a:rPr sz="2800" spc="434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HTML,</a:t>
            </a:r>
            <a:r>
              <a:rPr sz="2800" spc="438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CSS,</a:t>
            </a:r>
            <a:r>
              <a:rPr sz="2800" spc="437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Javascript.</a:t>
            </a:r>
          </a:p>
          <a:p>
            <a:pPr marL="0" marR="0">
              <a:lnSpc>
                <a:spcPts val="3797"/>
              </a:lnSpc>
              <a:spcBef>
                <a:spcPts val="2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Web design that is mobile-friendly.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SEM (Search Engine Marketing) (SEO).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AJAX and asynchronous request handling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Issues with cross-browser compatibility and workarounds</a:t>
            </a:r>
          </a:p>
          <a:p>
            <a:pPr marL="0" marR="0">
              <a:lnSpc>
                <a:spcPts val="3797"/>
              </a:lnSpc>
              <a:spcBef>
                <a:spcPts val="7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Testing from start to finish with a headless browser.</a:t>
            </a:r>
          </a:p>
          <a:p>
            <a:pPr marL="0" marR="0">
              <a:lnSpc>
                <a:spcPts val="3797"/>
              </a:lnSpc>
              <a:spcBef>
                <a:spcPts val="28"/>
              </a:spcBef>
              <a:spcAft>
                <a:spcPts val="0"/>
              </a:spcAft>
            </a:pP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• A</a:t>
            </a:r>
            <a:r>
              <a:rPr sz="2800" spc="-1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2800" dirty="0">
                <a:solidFill>
                  <a:srgbClr val="000000"/>
                </a:solidFill>
                <a:latin typeface="BMPHES+Noto Sans"/>
                <a:cs typeface="BMPHES+Noto Sans"/>
              </a:rPr>
              <a:t>one-page application.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67295" y="140816"/>
            <a:ext cx="16530504" cy="14710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582"/>
              </a:lnSpc>
              <a:spcBef>
                <a:spcPts val="0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3. Discuss the capabilities and relationships between front-end and</a:t>
            </a:r>
          </a:p>
          <a:p>
            <a:pPr marL="4282231" marR="0">
              <a:lnSpc>
                <a:spcPts val="5582"/>
              </a:lnSpc>
              <a:spcBef>
                <a:spcPts val="117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back-end website technologies.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09559" y="1974008"/>
            <a:ext cx="2359135" cy="72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4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4AAD"/>
                </a:solidFill>
                <a:latin typeface="BMPHES+Noto Sans"/>
                <a:cs typeface="BMPHES+Noto Sans"/>
              </a:rPr>
              <a:t>Back-end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609410" y="2590121"/>
            <a:ext cx="10577874" cy="242631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In contrast to Front-end, the work of a Back-end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Developer is usually not visible to the outside world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because they frequently manipulate the server and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data.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609410" y="5590496"/>
            <a:ext cx="10692136" cy="422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Programming languages such as Node.js, PHP,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Python, Ruby, or Perl.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Language-specific Automated Testing Frameworks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Information transformation.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Access to Application Data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Concerns about security, authentication, and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authorization.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2871" y="345974"/>
            <a:ext cx="16448672" cy="7522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3"/>
              </a:lnSpc>
              <a:spcBef>
                <a:spcPts val="0"/>
              </a:spcBef>
              <a:spcAft>
                <a:spcPts val="0"/>
              </a:spcAft>
            </a:pP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Relationships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between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&amp;</a:t>
            </a:r>
            <a:r>
              <a:rPr sz="4150" spc="-21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back-end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website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61988" y="2052312"/>
            <a:ext cx="9756810" cy="543442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36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Front-End and Back-End refer to the separation</a:t>
            </a:r>
          </a:p>
          <a:p>
            <a:pPr marL="0" marR="0">
              <a:lnSpc>
                <a:spcPts val="4636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of concerns between the presentation layer,</a:t>
            </a:r>
          </a:p>
          <a:p>
            <a:pPr marL="0" marR="0">
              <a:lnSpc>
                <a:spcPts val="4636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application layer, and database layer, as well as</a:t>
            </a:r>
          </a:p>
          <a:p>
            <a:pPr marL="0" marR="0">
              <a:lnSpc>
                <a:spcPts val="4636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the application layer in front-end and two</a:t>
            </a:r>
          </a:p>
          <a:p>
            <a:pPr marL="0" marR="0">
              <a:lnSpc>
                <a:spcPts val="4636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layers in back-end, namely application and</a:t>
            </a:r>
          </a:p>
          <a:p>
            <a:pPr marL="0" marR="0">
              <a:lnSpc>
                <a:spcPts val="4636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database layer.</a:t>
            </a:r>
          </a:p>
          <a:p>
            <a:pPr marL="0" marR="0">
              <a:lnSpc>
                <a:spcPts val="4636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Three different layers of front-end and back</a:t>
            </a:r>
          </a:p>
          <a:p>
            <a:pPr marL="0" marR="0">
              <a:lnSpc>
                <a:spcPts val="4636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end include:</a:t>
            </a:r>
          </a:p>
          <a:p>
            <a:pPr marL="0" marR="0">
              <a:lnSpc>
                <a:spcPts val="4636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Presentation Layer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61988" y="7460740"/>
            <a:ext cx="3814253" cy="122786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36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Application layer</a:t>
            </a:r>
          </a:p>
          <a:p>
            <a:pPr marL="0" marR="0">
              <a:lnSpc>
                <a:spcPts val="4636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BMPHES+Noto Sans"/>
                <a:cs typeface="BMPHES+Noto Sans"/>
              </a:rPr>
              <a:t>• Database Layer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2130" y="136742"/>
            <a:ext cx="17251284" cy="141981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23"/>
              </a:lnSpc>
              <a:spcBef>
                <a:spcPts val="0"/>
              </a:spcBef>
              <a:spcAft>
                <a:spcPts val="0"/>
              </a:spcAft>
            </a:pP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4.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A</a:t>
            </a:r>
            <a:r>
              <a:rPr sz="4150" spc="-19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review</a:t>
            </a:r>
            <a:r>
              <a:rPr sz="4150" spc="-13" dirty="0">
                <a:solidFill>
                  <a:srgbClr val="000000"/>
                </a:solidFill>
                <a:latin typeface="BMPHES+Noto Sans"/>
                <a:cs typeface="BMPHES+Noto Sans"/>
              </a:rPr>
              <a:t> of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different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website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technologies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supported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with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the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0" dirty="0">
                <a:solidFill>
                  <a:srgbClr val="000000"/>
                </a:solidFill>
                <a:latin typeface="BMPHES+Noto Sans"/>
                <a:cs typeface="BMPHES+Noto Sans"/>
              </a:rPr>
              <a:t>tools</a:t>
            </a:r>
          </a:p>
          <a:p>
            <a:pPr marL="4254847" marR="0">
              <a:lnSpc>
                <a:spcPts val="5623"/>
              </a:lnSpc>
              <a:spcBef>
                <a:spcPts val="151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&amp;</a:t>
            </a:r>
            <a:r>
              <a:rPr sz="4150" spc="-21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lang="vi-VN"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soft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ware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2" dirty="0">
                <a:solidFill>
                  <a:srgbClr val="000000"/>
                </a:solidFill>
                <a:latin typeface="BMPHES+Noto Sans"/>
                <a:cs typeface="BMPHES+Noto Sans"/>
              </a:rPr>
              <a:t>used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to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 develop</a:t>
            </a: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50" spc="-11" dirty="0">
                <a:solidFill>
                  <a:srgbClr val="000000"/>
                </a:solidFill>
                <a:latin typeface="BMPHES+Noto Sans"/>
                <a:cs typeface="BMPHES+Noto Sans"/>
              </a:rPr>
              <a:t>website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33328" y="2176745"/>
            <a:ext cx="5828406" cy="35492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4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Frond-end technologies</a:t>
            </a:r>
          </a:p>
          <a:p>
            <a:pPr marL="0" marR="0">
              <a:lnSpc>
                <a:spcPts val="5446"/>
              </a:lnSpc>
              <a:spcBef>
                <a:spcPts val="153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Back-end technologies</a:t>
            </a:r>
          </a:p>
          <a:p>
            <a:pPr marL="0" marR="0">
              <a:lnSpc>
                <a:spcPts val="5446"/>
              </a:lnSpc>
              <a:spcBef>
                <a:spcPts val="103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Databases</a:t>
            </a:r>
          </a:p>
          <a:p>
            <a:pPr marL="0" marR="0">
              <a:lnSpc>
                <a:spcPts val="5446"/>
              </a:lnSpc>
              <a:spcBef>
                <a:spcPts val="153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IDEs</a:t>
            </a:r>
          </a:p>
          <a:p>
            <a:pPr marL="0" marR="0">
              <a:lnSpc>
                <a:spcPts val="5446"/>
              </a:lnSpc>
              <a:spcBef>
                <a:spcPts val="103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CMS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333328" y="5700995"/>
            <a:ext cx="4140366" cy="7298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46"/>
              </a:lnSpc>
              <a:spcBef>
                <a:spcPts val="0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BMPHES+Noto Sans"/>
                <a:cs typeface="BMPHES+Noto Sans"/>
              </a:rPr>
              <a:t>Website builders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661070" y="349786"/>
            <a:ext cx="7932808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TEIRLB+DejaVu Serif"/>
                <a:cs typeface="TEIRLB+DejaVu Serif"/>
              </a:rPr>
              <a:t>Front-end 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823" y="1736854"/>
            <a:ext cx="9257792" cy="2545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60"/>
              </a:lnSpc>
              <a:spcBef>
                <a:spcPts val="0"/>
              </a:spcBef>
              <a:spcAft>
                <a:spcPts val="0"/>
              </a:spcAft>
            </a:pP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To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2" dirty="0">
                <a:solidFill>
                  <a:srgbClr val="000000"/>
                </a:solidFill>
                <a:latin typeface="BMPHES+Noto Sans"/>
                <a:cs typeface="BMPHES+Noto Sans"/>
              </a:rPr>
              <a:t>be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2" dirty="0">
                <a:solidFill>
                  <a:srgbClr val="000000"/>
                </a:solidFill>
                <a:latin typeface="BMPHES+Noto Sans"/>
                <a:cs typeface="BMPHES+Noto Sans"/>
              </a:rPr>
              <a:t>known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as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a</a:t>
            </a:r>
            <a:r>
              <a:rPr sz="3550" spc="15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front-end </a:t>
            </a: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developer,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</a:p>
          <a:p>
            <a:pPr marL="0" marR="0">
              <a:lnSpc>
                <a:spcPts val="4860"/>
              </a:lnSpc>
              <a:spcBef>
                <a:spcPts val="49"/>
              </a:spcBef>
              <a:spcAft>
                <a:spcPts val="0"/>
              </a:spcAft>
            </a:pPr>
            <a:r>
              <a:rPr sz="3550" spc="13" dirty="0">
                <a:solidFill>
                  <a:srgbClr val="000000"/>
                </a:solidFill>
                <a:latin typeface="BMPHES+Noto Sans"/>
                <a:cs typeface="BMPHES+Noto Sans"/>
              </a:rPr>
              <a:t>must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first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master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3" dirty="0">
                <a:solidFill>
                  <a:srgbClr val="000000"/>
                </a:solidFill>
                <a:latin typeface="BMPHES+Noto Sans"/>
                <a:cs typeface="BMPHES+Noto Sans"/>
              </a:rPr>
              <a:t>some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fundamental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skills.</a:t>
            </a:r>
          </a:p>
          <a:p>
            <a:pPr marL="0" marR="0">
              <a:lnSpc>
                <a:spcPts val="4860"/>
              </a:lnSpc>
              <a:spcBef>
                <a:spcPts val="99"/>
              </a:spcBef>
              <a:spcAft>
                <a:spcPts val="0"/>
              </a:spcAft>
            </a:pPr>
            <a:r>
              <a:rPr sz="3550" spc="13" dirty="0">
                <a:solidFill>
                  <a:srgbClr val="000000"/>
                </a:solidFill>
                <a:latin typeface="BMPHES+Noto Sans"/>
                <a:cs typeface="BMPHES+Noto Sans"/>
              </a:rPr>
              <a:t>Some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of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these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require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to </a:t>
            </a:r>
            <a:r>
              <a:rPr sz="3550" spc="12" dirty="0">
                <a:solidFill>
                  <a:srgbClr val="000000"/>
                </a:solidFill>
                <a:latin typeface="BMPHES+Noto Sans"/>
                <a:cs typeface="BMPHES+Noto Sans"/>
              </a:rPr>
              <a:t>be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an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expert.</a:t>
            </a:r>
          </a:p>
          <a:p>
            <a:pPr marL="0" marR="0">
              <a:lnSpc>
                <a:spcPts val="4860"/>
              </a:lnSpc>
              <a:spcBef>
                <a:spcPts val="49"/>
              </a:spcBef>
              <a:spcAft>
                <a:spcPts val="0"/>
              </a:spcAft>
            </a:pP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Then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there are the desirable abilities.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04823" y="4886671"/>
            <a:ext cx="4708858" cy="12853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60"/>
              </a:lnSpc>
              <a:spcBef>
                <a:spcPts val="0"/>
              </a:spcBef>
              <a:spcAft>
                <a:spcPts val="0"/>
              </a:spcAft>
            </a:pP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Front-end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languages:</a:t>
            </a:r>
          </a:p>
          <a:p>
            <a:pPr marL="770580" marR="0">
              <a:lnSpc>
                <a:spcPts val="4860"/>
              </a:lnSpc>
              <a:spcBef>
                <a:spcPts val="49"/>
              </a:spcBef>
              <a:spcAft>
                <a:spcPts val="0"/>
              </a:spcAft>
            </a:pPr>
            <a:r>
              <a:rPr sz="3550" spc="14" dirty="0">
                <a:solidFill>
                  <a:srgbClr val="000000"/>
                </a:solidFill>
                <a:latin typeface="BMPHES+Noto Sans"/>
                <a:cs typeface="BMPHES+Noto Sans"/>
              </a:rPr>
              <a:t>HTML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675403" y="6146598"/>
            <a:ext cx="2150230" cy="19153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60"/>
              </a:lnSpc>
              <a:spcBef>
                <a:spcPts val="0"/>
              </a:spcBef>
              <a:spcAft>
                <a:spcPts val="0"/>
              </a:spcAft>
            </a:pPr>
            <a:r>
              <a:rPr sz="3550" spc="11" dirty="0">
                <a:solidFill>
                  <a:srgbClr val="000000"/>
                </a:solidFill>
                <a:latin typeface="BMPHES+Noto Sans"/>
                <a:cs typeface="BMPHES+Noto Sans"/>
              </a:rPr>
              <a:t>CSS</a:t>
            </a:r>
          </a:p>
          <a:p>
            <a:pPr marL="0" marR="0">
              <a:lnSpc>
                <a:spcPts val="4860"/>
              </a:lnSpc>
              <a:spcBef>
                <a:spcPts val="49"/>
              </a:spcBef>
              <a:spcAft>
                <a:spcPts val="0"/>
              </a:spcAft>
            </a:pP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Java scrip</a:t>
            </a:r>
          </a:p>
          <a:p>
            <a:pPr marL="0" marR="0">
              <a:lnSpc>
                <a:spcPts val="4860"/>
              </a:lnSpc>
              <a:spcBef>
                <a:spcPts val="99"/>
              </a:spcBef>
              <a:spcAft>
                <a:spcPts val="0"/>
              </a:spcAft>
            </a:pP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J </a:t>
            </a:r>
            <a:r>
              <a:rPr sz="3550" spc="10" dirty="0">
                <a:solidFill>
                  <a:srgbClr val="000000"/>
                </a:solidFill>
                <a:latin typeface="BMPHES+Noto Sans"/>
                <a:cs typeface="BMPHES+Noto Sans"/>
              </a:rPr>
              <a:t>query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75403" y="8036489"/>
            <a:ext cx="1697912" cy="6553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60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ReactJS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98932" y="470093"/>
            <a:ext cx="7719677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TEIRLB+DejaVu Serif"/>
                <a:cs typeface="TEIRLB+DejaVu Serif"/>
              </a:rPr>
              <a:t>Back-end 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0706" y="2091633"/>
            <a:ext cx="9561767" cy="25193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0"/>
              </a:lnSpc>
              <a:spcBef>
                <a:spcPts val="0"/>
              </a:spcBef>
              <a:spcAft>
                <a:spcPts val="0"/>
              </a:spcAft>
            </a:pP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Back-end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technologies, such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as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languages,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2" dirty="0">
                <a:solidFill>
                  <a:srgbClr val="000000"/>
                </a:solidFill>
                <a:latin typeface="BMPHES+Noto Sans"/>
                <a:cs typeface="BMPHES+Noto Sans"/>
              </a:rPr>
              <a:t>must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be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dealt with 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by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programmers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or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back-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end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developers in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order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to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handle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the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back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end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1" dirty="0">
                <a:solidFill>
                  <a:srgbClr val="000000"/>
                </a:solidFill>
                <a:latin typeface="BMPHES+Noto Sans"/>
                <a:cs typeface="BMPHES+Noto Sans"/>
              </a:rPr>
              <a:t>of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given applications.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60706" y="5208860"/>
            <a:ext cx="4531174" cy="6489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0"/>
              </a:lnSpc>
              <a:spcBef>
                <a:spcPts val="0"/>
              </a:spcBef>
              <a:spcAft>
                <a:spcPts val="0"/>
              </a:spcAft>
            </a:pP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Back-end</a:t>
            </a: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languages: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23313" y="5832306"/>
            <a:ext cx="1916727" cy="31427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810"/>
              </a:lnSpc>
              <a:spcBef>
                <a:spcPts val="0"/>
              </a:spcBef>
              <a:spcAft>
                <a:spcPts val="0"/>
              </a:spcAft>
            </a:pPr>
            <a:r>
              <a:rPr sz="3550" dirty="0">
                <a:solidFill>
                  <a:srgbClr val="000000"/>
                </a:solidFill>
                <a:latin typeface="BMPHES+Noto Sans"/>
                <a:cs typeface="BMPHES+Noto Sans"/>
              </a:rPr>
              <a:t>Java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2" dirty="0">
                <a:solidFill>
                  <a:srgbClr val="000000"/>
                </a:solidFill>
                <a:latin typeface="BMPHES+Noto Sans"/>
                <a:cs typeface="BMPHES+Noto Sans"/>
              </a:rPr>
              <a:t>PHP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Python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2" dirty="0">
                <a:solidFill>
                  <a:srgbClr val="000000"/>
                </a:solidFill>
                <a:latin typeface="BMPHES+Noto Sans"/>
                <a:cs typeface="BMPHES+Noto Sans"/>
              </a:rPr>
              <a:t>SQL</a:t>
            </a:r>
          </a:p>
          <a:p>
            <a:pPr marL="0" marR="0">
              <a:lnSpc>
                <a:spcPts val="4810"/>
              </a:lnSpc>
              <a:spcBef>
                <a:spcPts val="98"/>
              </a:spcBef>
              <a:spcAft>
                <a:spcPts val="0"/>
              </a:spcAft>
            </a:pPr>
            <a:r>
              <a:rPr sz="3550" spc="-10" dirty="0">
                <a:solidFill>
                  <a:srgbClr val="000000"/>
                </a:solidFill>
                <a:latin typeface="BMPHES+Noto Sans"/>
                <a:cs typeface="BMPHES+Noto Sans"/>
              </a:rPr>
              <a:t>ASP.NET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402439" y="349786"/>
            <a:ext cx="6242594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TEIRLB+DejaVu Serif"/>
                <a:cs typeface="TEIRLB+DejaVu Serif"/>
              </a:rPr>
              <a:t>CMS 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614202" y="1914277"/>
            <a:ext cx="8644641" cy="65687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11"/>
              </a:lnSpc>
              <a:spcBef>
                <a:spcPts val="0"/>
              </a:spcBef>
              <a:spcAft>
                <a:spcPts val="0"/>
              </a:spcAft>
            </a:pPr>
            <a:r>
              <a:rPr sz="4100" spc="14" dirty="0">
                <a:solidFill>
                  <a:srgbClr val="000000"/>
                </a:solidFill>
                <a:latin typeface="BMPHES+Noto Sans"/>
                <a:cs typeface="BMPHES+Noto Sans"/>
              </a:rPr>
              <a:t>When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hear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0" dirty="0">
                <a:solidFill>
                  <a:srgbClr val="000000"/>
                </a:solidFill>
                <a:latin typeface="BMPHES+Noto Sans"/>
                <a:cs typeface="BMPHES+Noto Sans"/>
              </a:rPr>
              <a:t>the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word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4" dirty="0">
                <a:solidFill>
                  <a:srgbClr val="000000"/>
                </a:solidFill>
                <a:latin typeface="BMPHES+Noto Sans"/>
                <a:cs typeface="BMPHES+Noto Sans"/>
              </a:rPr>
              <a:t>CMS,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immediately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think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of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content</a:t>
            </a:r>
          </a:p>
          <a:p>
            <a:pPr marL="0" marR="0">
              <a:lnSpc>
                <a:spcPts val="5611"/>
              </a:lnSpc>
              <a:spcBef>
                <a:spcPts val="165"/>
              </a:spcBef>
              <a:spcAft>
                <a:spcPts val="0"/>
              </a:spcAft>
            </a:pPr>
            <a:r>
              <a:rPr sz="4100" spc="13" dirty="0">
                <a:solidFill>
                  <a:srgbClr val="000000"/>
                </a:solidFill>
                <a:latin typeface="BMPHES+Noto Sans"/>
                <a:cs typeface="BMPHES+Noto Sans"/>
              </a:rPr>
              <a:t>management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systems,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0" dirty="0">
                <a:solidFill>
                  <a:srgbClr val="000000"/>
                </a:solidFill>
                <a:latin typeface="BMPHES+Noto Sans"/>
                <a:cs typeface="BMPHES+Noto Sans"/>
              </a:rPr>
              <a:t>don't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you?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spc="13" dirty="0">
                <a:solidFill>
                  <a:srgbClr val="000000"/>
                </a:solidFill>
                <a:latin typeface="BMPHES+Noto Sans"/>
                <a:cs typeface="BMPHES+Noto Sans"/>
              </a:rPr>
              <a:t>And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now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I'll </a:t>
            </a:r>
            <a:r>
              <a:rPr sz="4100" spc="10" dirty="0">
                <a:solidFill>
                  <a:srgbClr val="000000"/>
                </a:solidFill>
                <a:latin typeface="BMPHES+Noto Sans"/>
                <a:cs typeface="BMPHES+Noto Sans"/>
              </a:rPr>
              <a:t>introduce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you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to </a:t>
            </a:r>
            <a:r>
              <a:rPr sz="4100" spc="10" dirty="0">
                <a:solidFill>
                  <a:srgbClr val="000000"/>
                </a:solidFill>
                <a:latin typeface="BMPHES+Noto Sans"/>
                <a:cs typeface="BMPHES+Noto Sans"/>
              </a:rPr>
              <a:t>the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spc="10" dirty="0">
                <a:solidFill>
                  <a:srgbClr val="000000"/>
                </a:solidFill>
                <a:latin typeface="BMPHES+Noto Sans"/>
                <a:cs typeface="BMPHES+Noto Sans"/>
              </a:rPr>
              <a:t>three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4" dirty="0">
                <a:solidFill>
                  <a:srgbClr val="000000"/>
                </a:solidFill>
                <a:latin typeface="BMPHES+Noto Sans"/>
                <a:cs typeface="BMPHES+Noto Sans"/>
              </a:rPr>
              <a:t>most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popular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content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spc="13" dirty="0">
                <a:solidFill>
                  <a:srgbClr val="000000"/>
                </a:solidFill>
                <a:latin typeface="BMPHES+Noto Sans"/>
                <a:cs typeface="BMPHES+Noto Sans"/>
              </a:rPr>
              <a:t>management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systems:</a:t>
            </a:r>
          </a:p>
          <a:p>
            <a:pPr marL="0" marR="0">
              <a:lnSpc>
                <a:spcPts val="5611"/>
              </a:lnSpc>
              <a:spcBef>
                <a:spcPts val="165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6" dirty="0">
                <a:solidFill>
                  <a:srgbClr val="000000"/>
                </a:solidFill>
                <a:latin typeface="BMPHES+Noto Sans"/>
                <a:cs typeface="BMPHES+Noto Sans"/>
              </a:rPr>
              <a:t>CMS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WordPress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6" dirty="0">
                <a:solidFill>
                  <a:srgbClr val="000000"/>
                </a:solidFill>
                <a:latin typeface="BMPHES+Noto Sans"/>
                <a:cs typeface="BMPHES+Noto Sans"/>
              </a:rPr>
              <a:t>CMS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1" dirty="0">
                <a:solidFill>
                  <a:srgbClr val="000000"/>
                </a:solidFill>
                <a:latin typeface="BMPHES+Noto Sans"/>
                <a:cs typeface="BMPHES+Noto Sans"/>
              </a:rPr>
              <a:t>Joomla</a:t>
            </a:r>
          </a:p>
          <a:p>
            <a:pPr marL="0" marR="0">
              <a:lnSpc>
                <a:spcPts val="5611"/>
              </a:lnSpc>
              <a:spcBef>
                <a:spcPts val="115"/>
              </a:spcBef>
              <a:spcAft>
                <a:spcPts val="0"/>
              </a:spcAft>
            </a:pP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6" dirty="0">
                <a:solidFill>
                  <a:srgbClr val="000000"/>
                </a:solidFill>
                <a:latin typeface="BMPHES+Noto Sans"/>
                <a:cs typeface="BMPHES+Noto Sans"/>
              </a:rPr>
              <a:t>CMS</a:t>
            </a:r>
            <a:r>
              <a:rPr sz="41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100" spc="12" dirty="0">
                <a:solidFill>
                  <a:srgbClr val="000000"/>
                </a:solidFill>
                <a:latin typeface="BMPHES+Noto Sans"/>
                <a:cs typeface="BMPHES+Noto Sans"/>
              </a:rPr>
              <a:t>Magento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074457" y="430386"/>
            <a:ext cx="10493280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TEIRLB+DejaVu Serif"/>
                <a:cs typeface="TEIRLB+DejaVu Serif"/>
              </a:rPr>
              <a:t>Website Builders 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66956" y="2759361"/>
            <a:ext cx="6506598" cy="39767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2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Some website builders :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• Wix</a:t>
            </a:r>
          </a:p>
          <a:p>
            <a:pPr marL="0" marR="0">
              <a:lnSpc>
                <a:spcPts val="6112"/>
              </a:lnSpc>
              <a:spcBef>
                <a:spcPts val="16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• Squarespace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• Weebly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• Duda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66956" y="6712237"/>
            <a:ext cx="1009733" cy="814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2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BMPHES+Noto Sans"/>
                <a:cs typeface="BMPHES+Noto Sans"/>
              </a:rPr>
              <a:t>••••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3469579" y="947040"/>
            <a:ext cx="3942137" cy="392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3371"/>
              </a:lnSpc>
              <a:spcBef>
                <a:spcPts val="0"/>
              </a:spcBef>
              <a:spcAft>
                <a:spcPts val="0"/>
              </a:spcAft>
            </a:pPr>
            <a:endParaRPr sz="2400" dirty="0">
              <a:solidFill>
                <a:srgbClr val="000000"/>
              </a:solidFill>
              <a:latin typeface="ACEDUF+Public Sans Regular"/>
              <a:cs typeface="ACEDUF+Public Sans Regular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81571" y="2499614"/>
            <a:ext cx="14663003" cy="673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5"/>
              </a:lnSpc>
              <a:spcBef>
                <a:spcPts val="0"/>
              </a:spcBef>
              <a:spcAft>
                <a:spcPts val="0"/>
              </a:spcAft>
            </a:pPr>
            <a:r>
              <a:rPr sz="4300" dirty="0">
                <a:solidFill>
                  <a:srgbClr val="000000"/>
                </a:solidFill>
                <a:latin typeface="KRJJTM+DejaVu Serif"/>
                <a:cs typeface="KRJJTM+DejaVu Serif"/>
              </a:rPr>
              <a:t>1.</a:t>
            </a:r>
            <a:r>
              <a:rPr sz="4300" spc="-938" dirty="0">
                <a:solidFill>
                  <a:srgbClr val="000000"/>
                </a:solidFill>
                <a:latin typeface="KRJJTM+DejaVu Serif"/>
                <a:cs typeface="KRJJTM+DejaVu Serif"/>
              </a:rPr>
              <a:t> </a:t>
            </a:r>
            <a:r>
              <a:rPr sz="4300" dirty="0">
                <a:solidFill>
                  <a:srgbClr val="000000"/>
                </a:solidFill>
                <a:latin typeface="KRJJTM+DejaVu Serif"/>
                <a:cs typeface="KRJJTM+DejaVu Serif"/>
              </a:rPr>
              <a:t>Indentify the purpose and types of DNS, including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956941" y="3261614"/>
            <a:ext cx="15242924" cy="14357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05"/>
              </a:lnSpc>
              <a:spcBef>
                <a:spcPts val="0"/>
              </a:spcBef>
              <a:spcAft>
                <a:spcPts val="0"/>
              </a:spcAft>
            </a:pPr>
            <a:r>
              <a:rPr sz="4300" dirty="0">
                <a:solidFill>
                  <a:srgbClr val="000000"/>
                </a:solidFill>
                <a:latin typeface="KRJJTM+DejaVu Serif"/>
                <a:cs typeface="KRJJTM+DejaVu Serif"/>
              </a:rPr>
              <a:t>explanations on how domain names are organized and</a:t>
            </a:r>
          </a:p>
          <a:p>
            <a:pPr marL="0" marR="0">
              <a:lnSpc>
                <a:spcPts val="5005"/>
              </a:lnSpc>
              <a:spcBef>
                <a:spcPts val="994"/>
              </a:spcBef>
              <a:spcAft>
                <a:spcPts val="0"/>
              </a:spcAft>
            </a:pPr>
            <a:r>
              <a:rPr sz="4300" dirty="0">
                <a:solidFill>
                  <a:srgbClr val="000000"/>
                </a:solidFill>
                <a:latin typeface="KRJJTM+DejaVu Serif"/>
                <a:cs typeface="KRJJTM+DejaVu Serif"/>
              </a:rPr>
              <a:t>managed.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362819" y="5597450"/>
            <a:ext cx="15053024" cy="1715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357"/>
              </a:lnSpc>
              <a:spcBef>
                <a:spcPts val="0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So, in order to better understand how a website works, we must first</a:t>
            </a:r>
          </a:p>
          <a:p>
            <a:pPr marL="0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understand the website components, including the tools/means used to make</a:t>
            </a:r>
          </a:p>
          <a:p>
            <a:pPr marL="0" marR="0">
              <a:lnSpc>
                <a:spcPts val="4357"/>
              </a:lnSpc>
              <a:spcBef>
                <a:spcPts val="17"/>
              </a:spcBef>
              <a:spcAft>
                <a:spcPts val="0"/>
              </a:spcAft>
            </a:pPr>
            <a:r>
              <a:rPr sz="3200" dirty="0">
                <a:solidFill>
                  <a:srgbClr val="000000"/>
                </a:solidFill>
                <a:latin typeface="OANAED+Noto Sans"/>
                <a:cs typeface="OANAED+Noto Sans"/>
              </a:rPr>
              <a:t>it work.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186567" y="627642"/>
            <a:ext cx="4012744" cy="893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739"/>
              </a:lnSpc>
              <a:spcBef>
                <a:spcPts val="0"/>
              </a:spcBef>
              <a:spcAft>
                <a:spcPts val="0"/>
              </a:spcAft>
            </a:pPr>
            <a:r>
              <a:rPr sz="5800" dirty="0">
                <a:solidFill>
                  <a:srgbClr val="000000"/>
                </a:solidFill>
                <a:latin typeface="TEIRLB+DejaVu Serif"/>
                <a:cs typeface="TEIRLB+DejaVu Serif"/>
              </a:rPr>
              <a:t>Databases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737803" y="2580954"/>
            <a:ext cx="9919279" cy="25201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426"/>
              </a:lnSpc>
              <a:spcBef>
                <a:spcPts val="0"/>
              </a:spcBef>
              <a:spcAft>
                <a:spcPts val="0"/>
              </a:spcAft>
            </a:pPr>
            <a:r>
              <a:rPr sz="4700" spc="13" dirty="0">
                <a:solidFill>
                  <a:srgbClr val="000000"/>
                </a:solidFill>
                <a:latin typeface="BMPHES+Noto Sans"/>
                <a:cs typeface="BMPHES+Noto Sans"/>
              </a:rPr>
              <a:t>Some</a:t>
            </a: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Databases</a:t>
            </a: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 technologies 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use:</a:t>
            </a:r>
          </a:p>
          <a:p>
            <a:pPr marL="0" marR="0">
              <a:lnSpc>
                <a:spcPts val="6426"/>
              </a:lnSpc>
              <a:spcBef>
                <a:spcPts val="182"/>
              </a:spcBef>
              <a:spcAft>
                <a:spcPts val="0"/>
              </a:spcAft>
            </a:pP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 Microsoft</a:t>
            </a: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700" spc="13" dirty="0">
                <a:solidFill>
                  <a:srgbClr val="000000"/>
                </a:solidFill>
                <a:latin typeface="BMPHES+Noto Sans"/>
                <a:cs typeface="BMPHES+Noto Sans"/>
              </a:rPr>
              <a:t>SQL</a:t>
            </a: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Server</a:t>
            </a:r>
          </a:p>
          <a:p>
            <a:pPr marL="0" marR="0">
              <a:lnSpc>
                <a:spcPts val="6426"/>
              </a:lnSpc>
              <a:spcBef>
                <a:spcPts val="132"/>
              </a:spcBef>
              <a:spcAft>
                <a:spcPts val="0"/>
              </a:spcAft>
            </a:pP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 PostgreSQL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737803" y="5079759"/>
            <a:ext cx="2493395" cy="85425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426"/>
              </a:lnSpc>
              <a:spcBef>
                <a:spcPts val="0"/>
              </a:spcBef>
              <a:spcAft>
                <a:spcPts val="0"/>
              </a:spcAft>
            </a:pPr>
            <a:r>
              <a:rPr sz="4700" dirty="0">
                <a:solidFill>
                  <a:srgbClr val="000000"/>
                </a:solidFill>
                <a:latin typeface="BMPHES+Noto Sans"/>
                <a:cs typeface="BMPHES+Noto Sans"/>
              </a:rPr>
              <a:t>•</a:t>
            </a:r>
            <a:r>
              <a:rPr sz="4700" spc="10" dirty="0">
                <a:solidFill>
                  <a:srgbClr val="000000"/>
                </a:solidFill>
                <a:latin typeface="BMPHES+Noto Sans"/>
                <a:cs typeface="BMPHES+Noto Sans"/>
              </a:rPr>
              <a:t> </a:t>
            </a:r>
            <a:r>
              <a:rPr sz="4700" spc="13" dirty="0">
                <a:solidFill>
                  <a:srgbClr val="000000"/>
                </a:solidFill>
                <a:latin typeface="BMPHES+Noto Sans"/>
                <a:cs typeface="BMPHES+Noto Sans"/>
              </a:rPr>
              <a:t>MySQL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260994" y="470087"/>
            <a:ext cx="6220023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TEIRLB+DejaVu Serif"/>
                <a:cs typeface="TEIRLB+DejaVu Serif"/>
              </a:rPr>
              <a:t>IDEs technologies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61771" y="2310256"/>
            <a:ext cx="7006372" cy="755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48"/>
              </a:lnSpc>
              <a:spcBef>
                <a:spcPts val="0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Some IDE technologies use: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61771" y="3042400"/>
            <a:ext cx="5078306" cy="29519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48"/>
              </a:lnSpc>
              <a:spcBef>
                <a:spcPts val="0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• Visual Studio Code</a:t>
            </a:r>
          </a:p>
          <a:p>
            <a:pPr marL="0" marR="0">
              <a:lnSpc>
                <a:spcPts val="5648"/>
              </a:lnSpc>
              <a:spcBef>
                <a:spcPts val="166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• IntelliJ IDEA</a:t>
            </a:r>
          </a:p>
          <a:p>
            <a:pPr marL="0" marR="0">
              <a:lnSpc>
                <a:spcPts val="5648"/>
              </a:lnSpc>
              <a:spcBef>
                <a:spcPts val="166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• Sublime Text</a:t>
            </a:r>
          </a:p>
          <a:p>
            <a:pPr marL="0" marR="0">
              <a:lnSpc>
                <a:spcPts val="5648"/>
              </a:lnSpc>
              <a:spcBef>
                <a:spcPts val="116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• Xcode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461771" y="5970975"/>
            <a:ext cx="3106516" cy="755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648"/>
              </a:lnSpc>
              <a:spcBef>
                <a:spcPts val="0"/>
              </a:spcBef>
              <a:spcAft>
                <a:spcPts val="0"/>
              </a:spcAft>
            </a:pPr>
            <a:r>
              <a:rPr sz="4150" dirty="0">
                <a:solidFill>
                  <a:srgbClr val="000000"/>
                </a:solidFill>
                <a:latin typeface="BMPHES+Noto Sans"/>
                <a:cs typeface="BMPHES+Noto Sans"/>
              </a:rPr>
              <a:t>• WebStorm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98863" y="419510"/>
            <a:ext cx="1515144" cy="39413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References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398863" y="785529"/>
            <a:ext cx="16682272" cy="478637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Bill, G., 2021. 26+ Top Web Server Software Free for Windows, Linux.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https://freshdesignweb.com/web-server-software-free/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Cloudflare, 2022. DNS server types. [Online]</a:t>
            </a:r>
          </a:p>
          <a:p>
            <a:pPr marL="67913" marR="0">
              <a:lnSpc>
                <a:spcPts val="2803"/>
              </a:lnSpc>
              <a:spcBef>
                <a:spcPts val="2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https://www.cloudflare.com/learning/dns/dns-server-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types/#:~:text=What%20are%20the%20different%20types,TLD%20nameservers%2C%20and%20authoritative%20nameserve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Dealna, 2022. Three Types of Server Hardware.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https://dealna.com/en/Article/Post/1391/Three-Types-of-Server-Hardware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Developer, 2022. An overview of HTTP.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https://developer.mozilla.org/en-US/docs/Web/HTTP/Overview</a:t>
            </a:r>
          </a:p>
          <a:p>
            <a:pPr marL="0" marR="0">
              <a:lnSpc>
                <a:spcPts val="2803"/>
              </a:lnSpc>
              <a:spcBef>
                <a:spcPts val="2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Developer, 2022. How the Web works.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https://developer.mozilla.org/en-US/docs/Learn/Getting_started_with_the_web/How_the_Web_works#clients_and_servers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Fortinet, 2022. What is a Transmission Control Protocol TCP/IP Model?.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https://www.fortinet.com/resources/cyberglossary/tcp-ip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98863" y="5543788"/>
            <a:ext cx="8216658" cy="7601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Javatpoint, 2021. What is World Wide Web?.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https://www.javatpoint.com/what-is-world-wide-web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398863" y="6275828"/>
            <a:ext cx="14456178" cy="3688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2803"/>
              </a:lnSpc>
              <a:spcBef>
                <a:spcPts val="0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Max, D., 2020. Choose Best Web Server from a Number of Open Source Web Servers.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https://www.temok.com/blog/choose-best-web-server-from-a-number-of-open-source-web-servers/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Networkstraining, 2022. DNS Port Number – What is Domain Name System – How DNS Works. [Online]</a:t>
            </a:r>
          </a:p>
          <a:p>
            <a:pPr marL="67913" marR="0">
              <a:lnSpc>
                <a:spcPts val="2803"/>
              </a:lnSpc>
              <a:spcBef>
                <a:spcPts val="2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https://www.networkstraining.com/what-is-dns/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Ns1, 2022. DNS: Types of DNS Records, DNS Servers and DNS Query Types.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https://ns1.com/resources/dns-types-records-servers-and-queries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springwk_wp, 2015. The Various Differences Between The Static And The Dynamic Web Pages And Websites. [Online]</a:t>
            </a:r>
          </a:p>
          <a:p>
            <a:pPr marL="67913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https://www.springworks.biz/2015/11/24/static-and-dynamic-website/</a:t>
            </a:r>
          </a:p>
          <a:p>
            <a:pPr marL="0" marR="0">
              <a:lnSpc>
                <a:spcPts val="2803"/>
              </a:lnSpc>
              <a:spcBef>
                <a:spcPts val="7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Trego, M., 2016. Front-end &amp; Back-end Web Development: Your Ultimate Guide. [Online]</a:t>
            </a:r>
          </a:p>
          <a:p>
            <a:pPr marL="67913" marR="0">
              <a:lnSpc>
                <a:spcPts val="2803"/>
              </a:lnSpc>
              <a:spcBef>
                <a:spcPts val="28"/>
              </a:spcBef>
              <a:spcAft>
                <a:spcPts val="0"/>
              </a:spcAft>
            </a:pPr>
            <a:r>
              <a:rPr sz="2050" dirty="0">
                <a:solidFill>
                  <a:srgbClr val="000000"/>
                </a:solidFill>
                <a:latin typeface="BMPHES+Noto Sans"/>
                <a:cs typeface="BMPHES+Noto Sans"/>
              </a:rPr>
              <a:t>Available at: https://blog.stoneriverelearning.com/front-vs-back-end-web-development-your-ultimate-guide/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DF2864-22BE-6E31-8E4B-988838A65452}"/>
              </a:ext>
            </a:extLst>
          </p:cNvPr>
          <p:cNvSpPr txBox="1"/>
          <p:nvPr/>
        </p:nvSpPr>
        <p:spPr>
          <a:xfrm>
            <a:off x="13464480" y="744662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/>
              <a:t>Ngày 25 tháng 7 năm 2022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35448" y="639409"/>
            <a:ext cx="17849488" cy="7624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703"/>
              </a:lnSpc>
              <a:spcBef>
                <a:spcPts val="0"/>
              </a:spcBef>
              <a:spcAft>
                <a:spcPts val="0"/>
              </a:spcAft>
            </a:pPr>
            <a:r>
              <a:rPr sz="4900" dirty="0">
                <a:solidFill>
                  <a:srgbClr val="000000"/>
                </a:solidFill>
                <a:latin typeface="KRJJTM+DejaVu Serif"/>
                <a:cs typeface="KRJJTM+DejaVu Serif"/>
              </a:rPr>
              <a:t>Introduction to WWW &amp; History of the World Wide Web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5894" y="1625902"/>
            <a:ext cx="5645223" cy="6764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026"/>
              </a:lnSpc>
              <a:spcBef>
                <a:spcPts val="0"/>
              </a:spcBef>
              <a:spcAft>
                <a:spcPts val="0"/>
              </a:spcAft>
            </a:pPr>
            <a:r>
              <a:rPr sz="3700" dirty="0">
                <a:solidFill>
                  <a:srgbClr val="004AAD"/>
                </a:solidFill>
                <a:latin typeface="OANAED+Noto Sans"/>
                <a:cs typeface="OANAED+Noto Sans"/>
              </a:rPr>
              <a:t>What is Word Wide Web?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5448" y="2547770"/>
            <a:ext cx="10138501" cy="5692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5475"/>
              </a:lnSpc>
              <a:spcBef>
                <a:spcPts val="0"/>
              </a:spcBef>
              <a:spcAft>
                <a:spcPts val="0"/>
              </a:spcAft>
            </a:pP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1" dirty="0">
                <a:solidFill>
                  <a:srgbClr val="000000"/>
                </a:solidFill>
                <a:latin typeface="OANAED+Noto Sans"/>
                <a:cs typeface="OANAED+Noto Sans"/>
              </a:rPr>
              <a:t>World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Wide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4" dirty="0">
                <a:solidFill>
                  <a:srgbClr val="000000"/>
                </a:solidFill>
                <a:latin typeface="OANAED+Noto Sans"/>
                <a:cs typeface="OANAED+Noto Sans"/>
              </a:rPr>
              <a:t>Web,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also </a:t>
            </a:r>
            <a:r>
              <a:rPr sz="4000" spc="13" dirty="0">
                <a:solidFill>
                  <a:srgbClr val="000000"/>
                </a:solidFill>
                <a:latin typeface="OANAED+Noto Sans"/>
                <a:cs typeface="OANAED+Noto Sans"/>
              </a:rPr>
              <a:t>known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1" dirty="0">
                <a:solidFill>
                  <a:srgbClr val="000000"/>
                </a:solidFill>
                <a:latin typeface="OANAED+Noto Sans"/>
                <a:cs typeface="OANAED+Noto Sans"/>
              </a:rPr>
              <a:t>as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a</a:t>
            </a:r>
          </a:p>
          <a:p>
            <a:pPr marL="0" marR="0">
              <a:lnSpc>
                <a:spcPts val="5475"/>
              </a:lnSpc>
              <a:spcBef>
                <a:spcPts val="103"/>
              </a:spcBef>
              <a:spcAft>
                <a:spcPts val="0"/>
              </a:spcAft>
            </a:pPr>
            <a:r>
              <a:rPr sz="4000" spc="14" dirty="0">
                <a:solidFill>
                  <a:srgbClr val="000000"/>
                </a:solidFill>
                <a:latin typeface="OANAED+Noto Sans"/>
                <a:cs typeface="OANAED+Noto Sans"/>
              </a:rPr>
              <a:t>Web,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is a</a:t>
            </a:r>
            <a:r>
              <a:rPr sz="4000" spc="16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collection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of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websites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or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4" dirty="0">
                <a:solidFill>
                  <a:srgbClr val="000000"/>
                </a:solidFill>
                <a:latin typeface="OANAED+Noto Sans"/>
                <a:cs typeface="OANAED+Noto Sans"/>
              </a:rPr>
              <a:t>web</a:t>
            </a:r>
          </a:p>
          <a:p>
            <a:pPr marL="0" marR="0">
              <a:lnSpc>
                <a:spcPts val="5475"/>
              </a:lnSpc>
              <a:spcBef>
                <a:spcPts val="53"/>
              </a:spcBef>
              <a:spcAft>
                <a:spcPts val="0"/>
              </a:spcAft>
            </a:pP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pages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stored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in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4" dirty="0">
                <a:solidFill>
                  <a:srgbClr val="000000"/>
                </a:solidFill>
                <a:latin typeface="OANAED+Noto Sans"/>
                <a:cs typeface="OANAED+Noto Sans"/>
              </a:rPr>
              <a:t>web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servers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linked to</a:t>
            </a:r>
          </a:p>
          <a:p>
            <a:pPr marL="0" marR="0">
              <a:lnSpc>
                <a:spcPts val="5475"/>
              </a:lnSpc>
              <a:spcBef>
                <a:spcPts val="103"/>
              </a:spcBef>
              <a:spcAft>
                <a:spcPts val="0"/>
              </a:spcAft>
            </a:pP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local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computers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via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internet.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5" dirty="0">
                <a:solidFill>
                  <a:srgbClr val="000000"/>
                </a:solidFill>
                <a:latin typeface="OANAED+Noto Sans"/>
                <a:cs typeface="OANAED+Noto Sans"/>
              </a:rPr>
              <a:t>Web</a:t>
            </a:r>
          </a:p>
          <a:p>
            <a:pPr marL="0" marR="0">
              <a:lnSpc>
                <a:spcPts val="5475"/>
              </a:lnSpc>
              <a:spcBef>
                <a:spcPts val="103"/>
              </a:spcBef>
              <a:spcAft>
                <a:spcPts val="0"/>
              </a:spcAft>
            </a:pP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pages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formatted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in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5" dirty="0">
                <a:solidFill>
                  <a:srgbClr val="000000"/>
                </a:solidFill>
                <a:latin typeface="OANAED+Noto Sans"/>
                <a:cs typeface="OANAED+Noto Sans"/>
              </a:rPr>
              <a:t>HTML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linked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by</a:t>
            </a:r>
          </a:p>
          <a:p>
            <a:pPr marL="0" marR="0">
              <a:lnSpc>
                <a:spcPts val="5475"/>
              </a:lnSpc>
              <a:spcBef>
                <a:spcPts val="103"/>
              </a:spcBef>
              <a:spcAft>
                <a:spcPts val="0"/>
              </a:spcAft>
            </a:pP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links called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"hypertext"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or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hyperlinks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and</a:t>
            </a:r>
          </a:p>
          <a:p>
            <a:pPr marL="0" marR="0">
              <a:lnSpc>
                <a:spcPts val="5475"/>
              </a:lnSpc>
              <a:spcBef>
                <a:spcPts val="53"/>
              </a:spcBef>
              <a:spcAft>
                <a:spcPts val="0"/>
              </a:spcAft>
            </a:pP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accessed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via </a:t>
            </a:r>
            <a:r>
              <a:rPr sz="4000" spc="13" dirty="0">
                <a:solidFill>
                  <a:srgbClr val="000000"/>
                </a:solidFill>
                <a:latin typeface="OANAED+Noto Sans"/>
                <a:cs typeface="OANAED+Noto Sans"/>
              </a:rPr>
              <a:t>HTTP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are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building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blocks</a:t>
            </a:r>
          </a:p>
          <a:p>
            <a:pPr marL="0" marR="0">
              <a:lnSpc>
                <a:spcPts val="5475"/>
              </a:lnSpc>
              <a:spcBef>
                <a:spcPts val="103"/>
              </a:spcBef>
              <a:spcAft>
                <a:spcPts val="0"/>
              </a:spcAft>
            </a:pPr>
            <a:r>
              <a:rPr sz="4000" spc="12" dirty="0">
                <a:solidFill>
                  <a:srgbClr val="000000"/>
                </a:solidFill>
                <a:latin typeface="OANAED+Noto Sans"/>
                <a:cs typeface="OANAED+Noto Sans"/>
              </a:rPr>
              <a:t>of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0" dirty="0">
                <a:solidFill>
                  <a:srgbClr val="000000"/>
                </a:solidFill>
                <a:latin typeface="OANAED+Noto Sans"/>
                <a:cs typeface="OANAED+Noto Sans"/>
              </a:rPr>
              <a:t>the</a:t>
            </a:r>
            <a:r>
              <a:rPr sz="400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000" spc="14" dirty="0">
                <a:solidFill>
                  <a:srgbClr val="000000"/>
                </a:solidFill>
                <a:latin typeface="OANAED+Noto Sans"/>
                <a:cs typeface="OANAED+Noto Sans"/>
              </a:rPr>
              <a:t>Web.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930324" y="445940"/>
            <a:ext cx="16579856" cy="902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808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000000"/>
                </a:solidFill>
                <a:latin typeface="OANAED+Noto Sans"/>
                <a:cs typeface="OANAED+Noto Sans"/>
              </a:rPr>
              <a:t>Introduction to WWW &amp; History of the World Wide Web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29157" y="1838466"/>
            <a:ext cx="4209234" cy="8336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264"/>
              </a:lnSpc>
              <a:spcBef>
                <a:spcPts val="0"/>
              </a:spcBef>
              <a:spcAft>
                <a:spcPts val="0"/>
              </a:spcAft>
            </a:pPr>
            <a:r>
              <a:rPr sz="4600" dirty="0">
                <a:solidFill>
                  <a:srgbClr val="004AAD"/>
                </a:solidFill>
                <a:latin typeface="OANAED+Noto Sans"/>
                <a:cs typeface="OANAED+Noto Sans"/>
              </a:rPr>
              <a:t>History of Web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9769" y="2976950"/>
            <a:ext cx="10926993" cy="5557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2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Tim</a:t>
            </a:r>
            <a:r>
              <a:rPr sz="4500" spc="-10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Berners-Lee, a</a:t>
            </a:r>
            <a:r>
              <a:rPr sz="4500" spc="-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British scientist,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created the World Wide Web (WWW)</a:t>
            </a:r>
          </a:p>
          <a:p>
            <a:pPr marL="0" marR="0">
              <a:lnSpc>
                <a:spcPts val="6112"/>
              </a:lnSpc>
              <a:spcBef>
                <a:spcPts val="16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while working at CERN in 1989. The Web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was created to meet the demand for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automated information sharing among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scientists in universities and institutes</a:t>
            </a:r>
          </a:p>
          <a:p>
            <a:pPr marL="0" marR="0">
              <a:lnSpc>
                <a:spcPts val="6112"/>
              </a:lnSpc>
              <a:spcBef>
                <a:spcPts val="16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around the world.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79909" y="652709"/>
            <a:ext cx="9536731" cy="13480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14761" marR="0">
              <a:lnSpc>
                <a:spcPts val="5703"/>
              </a:lnSpc>
              <a:spcBef>
                <a:spcPts val="0"/>
              </a:spcBef>
              <a:spcAft>
                <a:spcPts val="0"/>
              </a:spcAft>
            </a:pPr>
            <a:r>
              <a:rPr sz="4900" dirty="0">
                <a:solidFill>
                  <a:srgbClr val="000000"/>
                </a:solidFill>
                <a:latin typeface="KRJJTM+DejaVu Serif"/>
                <a:cs typeface="KRJJTM+DejaVu Serif"/>
              </a:rPr>
              <a:t>How the Web works</a:t>
            </a:r>
          </a:p>
          <a:p>
            <a:pPr marL="0" marR="0">
              <a:lnSpc>
                <a:spcPts val="4627"/>
              </a:lnSpc>
              <a:spcBef>
                <a:spcPts val="0"/>
              </a:spcBef>
              <a:spcAft>
                <a:spcPts val="0"/>
              </a:spcAft>
            </a:pPr>
            <a:r>
              <a:rPr sz="3900" dirty="0">
                <a:solidFill>
                  <a:srgbClr val="004AAD"/>
                </a:solidFill>
                <a:latin typeface="OANAED+Noto Sans"/>
                <a:cs typeface="OANAED+Noto Sans"/>
              </a:rPr>
              <a:t>Clients and server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63168" y="2057609"/>
            <a:ext cx="16487029" cy="18262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Clients are the internet-connected devices of the average web user (for example,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your computer connected to your Wi-Fi or your phone connected to your mobile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network)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807377" y="423461"/>
            <a:ext cx="6108643" cy="90276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808"/>
              </a:lnSpc>
              <a:spcBef>
                <a:spcPts val="0"/>
              </a:spcBef>
              <a:spcAft>
                <a:spcPts val="0"/>
              </a:spcAft>
            </a:pPr>
            <a:r>
              <a:rPr sz="5000" dirty="0">
                <a:solidFill>
                  <a:srgbClr val="000000"/>
                </a:solidFill>
                <a:latin typeface="OANAED+Noto Sans"/>
                <a:cs typeface="OANAED+Noto Sans"/>
              </a:rPr>
              <a:t>How the Web works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28848" y="2346756"/>
            <a:ext cx="3179220" cy="8144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112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Web server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969168" y="3549930"/>
            <a:ext cx="9054687" cy="555788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47935" marR="0">
              <a:lnSpc>
                <a:spcPts val="6112"/>
              </a:lnSpc>
              <a:spcBef>
                <a:spcPts val="0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A</a:t>
            </a:r>
            <a:r>
              <a:rPr sz="4500" spc="-12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place to store source code and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website content.</a:t>
            </a:r>
          </a:p>
          <a:p>
            <a:pPr marL="0" marR="0">
              <a:lnSpc>
                <a:spcPts val="6112"/>
              </a:lnSpc>
              <a:spcBef>
                <a:spcPts val="16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The web server is identified by its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IP address.</a:t>
            </a:r>
          </a:p>
          <a:p>
            <a:pPr marL="147935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Websites often use a</a:t>
            </a:r>
            <a:r>
              <a:rPr sz="4500" spc="-11" dirty="0">
                <a:solidFill>
                  <a:srgbClr val="000000"/>
                </a:solidFill>
                <a:latin typeface="OANAED+Noto Sans"/>
                <a:cs typeface="OANAED+Noto Sans"/>
              </a:rPr>
              <a:t> </a:t>
            </a: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small</a:t>
            </a:r>
          </a:p>
          <a:p>
            <a:pPr marL="0" marR="0">
              <a:lnSpc>
                <a:spcPts val="6112"/>
              </a:lnSpc>
              <a:spcBef>
                <a:spcPts val="11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portion of the web server's</a:t>
            </a:r>
          </a:p>
          <a:p>
            <a:pPr marL="0" marR="0">
              <a:lnSpc>
                <a:spcPts val="6112"/>
              </a:lnSpc>
              <a:spcBef>
                <a:spcPts val="162"/>
              </a:spcBef>
              <a:spcAft>
                <a:spcPts val="0"/>
              </a:spcAft>
            </a:pPr>
            <a:r>
              <a:rPr sz="4500" dirty="0">
                <a:solidFill>
                  <a:srgbClr val="000000"/>
                </a:solidFill>
                <a:latin typeface="OANAED+Noto Sans"/>
                <a:cs typeface="OANAED+Noto Sans"/>
              </a:rPr>
              <a:t>resources.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28848" y="626868"/>
            <a:ext cx="9609477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Domain name system (DNS)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904823" y="3348021"/>
            <a:ext cx="10703727" cy="422653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629"/>
              </a:lnSpc>
              <a:spcBef>
                <a:spcPts val="0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The Domain Name System (DNS) is a collection of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databases that convert hostnames to IP addresses.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DNS is known as the internet's phone book because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it convertNavigating the internet would be difficult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without DNS (especially search engines like Google),</a:t>
            </a:r>
          </a:p>
          <a:p>
            <a:pPr marL="0" marR="0">
              <a:lnSpc>
                <a:spcPts val="4629"/>
              </a:lnSpc>
              <a:spcBef>
                <a:spcPts val="14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because we'd have to enter the IP address of each</a:t>
            </a:r>
          </a:p>
          <a:p>
            <a:pPr marL="0" marR="0">
              <a:lnSpc>
                <a:spcPts val="4629"/>
              </a:lnSpc>
              <a:spcBef>
                <a:spcPts val="95"/>
              </a:spcBef>
              <a:spcAft>
                <a:spcPts val="0"/>
              </a:spcAft>
            </a:pPr>
            <a:r>
              <a:rPr sz="3400" dirty="0">
                <a:solidFill>
                  <a:srgbClr val="000000"/>
                </a:solidFill>
                <a:latin typeface="OANAED+Noto Sans"/>
                <a:cs typeface="OANAED+Noto Sans"/>
              </a:rPr>
              <a:t>website we wanted to visit.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0" y="0"/>
            <a:ext cx="18288000" cy="10274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534062" y="626874"/>
            <a:ext cx="5509053" cy="8068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6052"/>
              </a:lnSpc>
              <a:spcBef>
                <a:spcPts val="0"/>
              </a:spcBef>
              <a:spcAft>
                <a:spcPts val="0"/>
              </a:spcAft>
            </a:pPr>
            <a:r>
              <a:rPr sz="5200" dirty="0">
                <a:solidFill>
                  <a:srgbClr val="000000"/>
                </a:solidFill>
                <a:latin typeface="KRJJTM+DejaVu Serif"/>
                <a:cs typeface="KRJJTM+DejaVu Serif"/>
              </a:rPr>
              <a:t>Purpose of DNS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158991" y="1849281"/>
            <a:ext cx="11276940" cy="30809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DNS's primary function is to provide mapping</a:t>
            </a:r>
          </a:p>
          <a:p>
            <a:pPr marL="0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between symbolic names and IP addresses in a global</a:t>
            </a:r>
          </a:p>
          <a:p>
            <a:pPr marL="0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hierarchical and hierarchical database.</a:t>
            </a:r>
          </a:p>
          <a:p>
            <a:pPr marL="0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Converts human readable domain name intro</a:t>
            </a:r>
          </a:p>
          <a:p>
            <a:pPr marL="0" marR="0">
              <a:lnSpc>
                <a:spcPts val="4714"/>
              </a:lnSpc>
              <a:spcBef>
                <a:spcPts val="14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Internet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411571" y="4904428"/>
            <a:ext cx="8787012" cy="246991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47420" marR="0">
              <a:lnSpc>
                <a:spcPts val="4714"/>
              </a:lnSpc>
              <a:spcBef>
                <a:spcPts val="0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Protocol (IP) addresses and vice versa.</a:t>
            </a:r>
          </a:p>
          <a:p>
            <a:pPr marL="0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Protocol (IP) addresses and vice versa</a:t>
            </a:r>
          </a:p>
          <a:p>
            <a:pPr marL="861533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A list of names that correspond to</a:t>
            </a:r>
          </a:p>
          <a:p>
            <a:pPr marL="0" marR="0">
              <a:lnSpc>
                <a:spcPts val="4714"/>
              </a:lnSpc>
              <a:spcBef>
                <a:spcPts val="96"/>
              </a:spcBef>
              <a:spcAft>
                <a:spcPts val="0"/>
              </a:spcAft>
            </a:pPr>
            <a:r>
              <a:rPr sz="3450" dirty="0">
                <a:solidFill>
                  <a:srgbClr val="000000"/>
                </a:solidFill>
                <a:latin typeface="OANAED+Noto Sans"/>
                <a:cs typeface="OANAED+Noto Sans"/>
              </a:rPr>
              <a:t>numbers.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 Office">
  <a:themeElements>
    <a:clrScheme name="Standard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Standard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tand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2383</Words>
  <Application>Microsoft Office PowerPoint</Application>
  <PresentationFormat>Custom</PresentationFormat>
  <Paragraphs>368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EBTESO+TeXGyreTermes-Regular</vt:lpstr>
      <vt:lpstr>KRJJTM+DejaVu Serif</vt:lpstr>
      <vt:lpstr>OANAED+Noto Sans</vt:lpstr>
      <vt:lpstr>LTKDTF+Noto Serif Display Black</vt:lpstr>
      <vt:lpstr>BMPHES+Noto Sans</vt:lpstr>
      <vt:lpstr>PIGAJF+Playfair Display Bold</vt:lpstr>
      <vt:lpstr>TEIRLB+DejaVu Serif</vt:lpstr>
      <vt:lpstr>Arial</vt:lpstr>
      <vt:lpstr>PEICOA+Arimo Regular</vt:lpstr>
      <vt:lpstr>ACEDUF+Public Sans Regular</vt:lpstr>
      <vt:lpstr>Calibri</vt:lpstr>
      <vt:lpstr>WFGMMG+Playfair Display Regular</vt:lpstr>
      <vt:lpstr>Theme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PowerPoint</dc:title>
  <dc:creator>doc2pdf</dc:creator>
  <cp:lastModifiedBy>Admin</cp:lastModifiedBy>
  <cp:revision>6</cp:revision>
  <dcterms:modified xsi:type="dcterms:W3CDTF">2022-07-27T01:33:06Z</dcterms:modified>
</cp:coreProperties>
</file>